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75" r:id="rId5"/>
    <p:sldId id="257" r:id="rId6"/>
    <p:sldId id="276" r:id="rId7"/>
    <p:sldId id="261" r:id="rId8"/>
    <p:sldId id="258" r:id="rId9"/>
    <p:sldId id="273" r:id="rId10"/>
    <p:sldId id="262" r:id="rId11"/>
    <p:sldId id="263" r:id="rId12"/>
    <p:sldId id="264" r:id="rId13"/>
    <p:sldId id="266" r:id="rId14"/>
  </p:sldIdLst>
  <p:sldSz cx="9753600" cy="6146800"/>
  <p:notesSz cx="9037638" cy="7102475"/>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0F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1476" y="28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31996" y="1905508"/>
            <a:ext cx="8295957" cy="1290828"/>
          </a:xfrm>
          <a:prstGeom prst="rect">
            <a:avLst/>
          </a:prstGeom>
        </p:spPr>
        <p:txBody>
          <a:bodyPr wrap="square" lIns="0" tIns="0" rIns="0" bIns="0">
            <a:spAutoFit/>
          </a:bodyPr>
          <a:lstStyle>
            <a:lvl1pPr>
              <a:defRPr sz="5150" b="1" i="0">
                <a:solidFill>
                  <a:srgbClr val="072D46"/>
                </a:solidFill>
                <a:latin typeface="Arial"/>
                <a:cs typeface="Arial"/>
              </a:defRPr>
            </a:lvl1pPr>
          </a:lstStyle>
          <a:p>
            <a:endParaRPr/>
          </a:p>
        </p:txBody>
      </p:sp>
      <p:sp>
        <p:nvSpPr>
          <p:cNvPr id="3" name="Holder 3"/>
          <p:cNvSpPr>
            <a:spLocks noGrp="1"/>
          </p:cNvSpPr>
          <p:nvPr>
            <p:ph type="subTitle" idx="4"/>
          </p:nvPr>
        </p:nvSpPr>
        <p:spPr>
          <a:xfrm>
            <a:off x="1463992" y="3442208"/>
            <a:ext cx="6831965" cy="15367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150" b="1" i="0">
                <a:solidFill>
                  <a:srgbClr val="072D46"/>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150" b="1" i="0">
                <a:solidFill>
                  <a:srgbClr val="072D46"/>
                </a:solidFill>
                <a:latin typeface="Arial"/>
                <a:cs typeface="Arial"/>
              </a:defRPr>
            </a:lvl1pPr>
          </a:lstStyle>
          <a:p>
            <a:endParaRPr/>
          </a:p>
        </p:txBody>
      </p:sp>
      <p:sp>
        <p:nvSpPr>
          <p:cNvPr id="3" name="Holder 3"/>
          <p:cNvSpPr>
            <a:spLocks noGrp="1"/>
          </p:cNvSpPr>
          <p:nvPr>
            <p:ph sz="half" idx="2"/>
          </p:nvPr>
        </p:nvSpPr>
        <p:spPr>
          <a:xfrm>
            <a:off x="487997" y="1413764"/>
            <a:ext cx="4245578" cy="4056888"/>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026374" y="1413764"/>
            <a:ext cx="4245578" cy="4056888"/>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5150" b="1" i="0">
                <a:solidFill>
                  <a:srgbClr val="072D4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2696928" cy="4869647"/>
          </a:xfrm>
          <a:prstGeom prst="rect">
            <a:avLst/>
          </a:prstGeom>
        </p:spPr>
      </p:pic>
      <p:sp>
        <p:nvSpPr>
          <p:cNvPr id="2" name="Holder 2"/>
          <p:cNvSpPr>
            <a:spLocks noGrp="1"/>
          </p:cNvSpPr>
          <p:nvPr>
            <p:ph type="title"/>
          </p:nvPr>
        </p:nvSpPr>
        <p:spPr>
          <a:xfrm>
            <a:off x="1909578" y="1466892"/>
            <a:ext cx="7065645" cy="815339"/>
          </a:xfrm>
          <a:prstGeom prst="rect">
            <a:avLst/>
          </a:prstGeom>
        </p:spPr>
        <p:txBody>
          <a:bodyPr wrap="square" lIns="0" tIns="0" rIns="0" bIns="0">
            <a:spAutoFit/>
          </a:bodyPr>
          <a:lstStyle>
            <a:lvl1pPr>
              <a:defRPr sz="5150" b="1" i="0">
                <a:solidFill>
                  <a:srgbClr val="072D46"/>
                </a:solidFill>
                <a:latin typeface="Arial"/>
                <a:cs typeface="Arial"/>
              </a:defRPr>
            </a:lvl1pPr>
          </a:lstStyle>
          <a:p>
            <a:endParaRPr/>
          </a:p>
        </p:txBody>
      </p:sp>
      <p:sp>
        <p:nvSpPr>
          <p:cNvPr id="3" name="Holder 3"/>
          <p:cNvSpPr>
            <a:spLocks noGrp="1"/>
          </p:cNvSpPr>
          <p:nvPr>
            <p:ph type="body" idx="1"/>
          </p:nvPr>
        </p:nvSpPr>
        <p:spPr>
          <a:xfrm>
            <a:off x="487997" y="1413764"/>
            <a:ext cx="8783955" cy="4056888"/>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318383" y="5716524"/>
            <a:ext cx="3123184" cy="30734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87997" y="5716524"/>
            <a:ext cx="2244788" cy="30734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10/8/2025</a:t>
            </a:fld>
            <a:endParaRPr lang="en-US"/>
          </a:p>
        </p:txBody>
      </p:sp>
      <p:sp>
        <p:nvSpPr>
          <p:cNvPr id="6" name="Holder 6"/>
          <p:cNvSpPr>
            <a:spLocks noGrp="1"/>
          </p:cNvSpPr>
          <p:nvPr>
            <p:ph type="sldNum" sz="quarter" idx="7"/>
          </p:nvPr>
        </p:nvSpPr>
        <p:spPr>
          <a:xfrm>
            <a:off x="7027164" y="5716524"/>
            <a:ext cx="2244788" cy="30734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856AA-209C-1A92-66ED-0C2D222CBE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781D0D-76D7-8393-8B4C-E52C0C04272E}"/>
              </a:ext>
            </a:extLst>
          </p:cNvPr>
          <p:cNvSpPr>
            <a:spLocks noGrp="1"/>
          </p:cNvSpPr>
          <p:nvPr>
            <p:ph type="title"/>
          </p:nvPr>
        </p:nvSpPr>
        <p:spPr>
          <a:xfrm>
            <a:off x="1981200" y="2791936"/>
            <a:ext cx="7065645" cy="1969770"/>
          </a:xfrm>
        </p:spPr>
        <p:txBody>
          <a:bodyPr/>
          <a:lstStyle/>
          <a:p>
            <a:r>
              <a:rPr lang="en-US" sz="2400" dirty="0">
                <a:latin typeface="Times New Roman" panose="02020603050405020304" pitchFamily="18" charset="0"/>
                <a:cs typeface="Times New Roman" panose="02020603050405020304" pitchFamily="18" charset="0"/>
              </a:rPr>
              <a:t>From AAHAM to the Association of Revenue Cycle Professionals (ARCP) </a:t>
            </a:r>
            <a:br>
              <a:rPr lang="en-US" sz="2400" dirty="0">
                <a:latin typeface="Times New Roman" panose="02020603050405020304" pitchFamily="18" charset="0"/>
                <a:cs typeface="Times New Roman" panose="02020603050405020304" pitchFamily="18" charset="0"/>
              </a:rPr>
            </a:br>
            <a:br>
              <a:rPr lang="en-US" sz="1400" dirty="0">
                <a:latin typeface="Times New Roman" panose="02020603050405020304" pitchFamily="18" charset="0"/>
                <a:cs typeface="Times New Roman" panose="02020603050405020304" pitchFamily="18" charset="0"/>
              </a:rPr>
            </a:br>
            <a:r>
              <a:rPr lang="en-US" sz="1800" dirty="0">
                <a:solidFill>
                  <a:schemeClr val="tx2">
                    <a:lumMod val="50000"/>
                  </a:schemeClr>
                </a:solidFill>
                <a:latin typeface="Times New Roman" panose="02020603050405020304" pitchFamily="18" charset="0"/>
                <a:cs typeface="Times New Roman" panose="02020603050405020304" pitchFamily="18" charset="0"/>
              </a:rPr>
              <a:t>Empowering Professionals. Elevating Healthcare. Supporting You.</a:t>
            </a:r>
            <a:br>
              <a:rPr lang="en-US" sz="2400" dirty="0">
                <a:solidFill>
                  <a:schemeClr val="tx2">
                    <a:lumMod val="50000"/>
                  </a:schemeClr>
                </a:solidFill>
                <a:latin typeface="Times New Roman" panose="02020603050405020304" pitchFamily="18" charset="0"/>
                <a:cs typeface="Times New Roman" panose="02020603050405020304" pitchFamily="18" charset="0"/>
              </a:rPr>
            </a:br>
            <a:br>
              <a:rPr lang="en-US" sz="2400" dirty="0">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pic>
        <p:nvPicPr>
          <p:cNvPr id="6" name="Picture 5" descr="A logo for a company&#10;&#10;AI-generated content may be incorrect.">
            <a:extLst>
              <a:ext uri="{FF2B5EF4-FFF2-40B4-BE49-F238E27FC236}">
                <a16:creationId xmlns:a16="http://schemas.microsoft.com/office/drawing/2014/main" id="{ABA4226E-E155-CE00-DCDE-313FD79244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1586" y="1092200"/>
            <a:ext cx="3428697" cy="1484552"/>
          </a:xfrm>
          <a:prstGeom prst="rect">
            <a:avLst/>
          </a:prstGeom>
        </p:spPr>
      </p:pic>
      <p:sp>
        <p:nvSpPr>
          <p:cNvPr id="7" name="TextBox 6">
            <a:extLst>
              <a:ext uri="{FF2B5EF4-FFF2-40B4-BE49-F238E27FC236}">
                <a16:creationId xmlns:a16="http://schemas.microsoft.com/office/drawing/2014/main" id="{AEF714F8-0CF9-924E-FFA2-20D1C71A10F6}"/>
              </a:ext>
            </a:extLst>
          </p:cNvPr>
          <p:cNvSpPr txBox="1"/>
          <p:nvPr/>
        </p:nvSpPr>
        <p:spPr>
          <a:xfrm>
            <a:off x="1905000" y="4216400"/>
            <a:ext cx="3505200" cy="338554"/>
          </a:xfrm>
          <a:prstGeom prst="rect">
            <a:avLst/>
          </a:prstGeom>
          <a:noFill/>
        </p:spPr>
        <p:txBody>
          <a:bodyPr wrap="square">
            <a:spAutoFit/>
          </a:bodyPr>
          <a:lstStyle/>
          <a:p>
            <a:pPr algn="ctr"/>
            <a:r>
              <a:rPr lang="en-US" sz="1600" b="1" dirty="0">
                <a:solidFill>
                  <a:schemeClr val="tx2">
                    <a:lumMod val="50000"/>
                  </a:schemeClr>
                </a:solidFill>
                <a:latin typeface="Times New Roman" panose="02020603050405020304" pitchFamily="18" charset="0"/>
                <a:cs typeface="Times New Roman" panose="02020603050405020304" pitchFamily="18" charset="0"/>
              </a:rPr>
              <a:t>John D Currier, CRCE</a:t>
            </a:r>
          </a:p>
        </p:txBody>
      </p:sp>
    </p:spTree>
    <p:extLst>
      <p:ext uri="{BB962C8B-B14F-4D97-AF65-F5344CB8AC3E}">
        <p14:creationId xmlns:p14="http://schemas.microsoft.com/office/powerpoint/2010/main" val="2980137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3CBF3-8F5E-AE8E-86ED-4CF4B6EA10A5}"/>
            </a:ext>
          </a:extLst>
        </p:cNvPr>
        <p:cNvGrpSpPr/>
        <p:nvPr/>
      </p:nvGrpSpPr>
      <p:grpSpPr>
        <a:xfrm>
          <a:off x="0" y="0"/>
          <a:ext cx="0" cy="0"/>
          <a:chOff x="0" y="0"/>
          <a:chExt cx="0" cy="0"/>
        </a:xfrm>
      </p:grpSpPr>
      <p:pic>
        <p:nvPicPr>
          <p:cNvPr id="6" name="Picture 5" descr="A logo for a company&#10;&#10;AI-generated content may be incorrect.">
            <a:extLst>
              <a:ext uri="{FF2B5EF4-FFF2-40B4-BE49-F238E27FC236}">
                <a16:creationId xmlns:a16="http://schemas.microsoft.com/office/drawing/2014/main" id="{0E07AAA5-84BB-9998-94FC-A274185E1B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4000"/>
            <a:ext cx="1218897" cy="527756"/>
          </a:xfrm>
          <a:prstGeom prst="rect">
            <a:avLst/>
          </a:prstGeom>
        </p:spPr>
      </p:pic>
      <p:sp>
        <p:nvSpPr>
          <p:cNvPr id="4" name="TextBox 3">
            <a:extLst>
              <a:ext uri="{FF2B5EF4-FFF2-40B4-BE49-F238E27FC236}">
                <a16:creationId xmlns:a16="http://schemas.microsoft.com/office/drawing/2014/main" id="{8CD70A81-3DCF-6AF5-540F-5A3E40591521}"/>
              </a:ext>
            </a:extLst>
          </p:cNvPr>
          <p:cNvSpPr txBox="1"/>
          <p:nvPr/>
        </p:nvSpPr>
        <p:spPr>
          <a:xfrm>
            <a:off x="2362200" y="1549400"/>
            <a:ext cx="7010400" cy="2031325"/>
          </a:xfrm>
          <a:prstGeom prst="rect">
            <a:avLst/>
          </a:prstGeom>
          <a:noFill/>
        </p:spPr>
        <p:txBody>
          <a:bodyPr wrap="square">
            <a:spAutoFit/>
          </a:bodyPr>
          <a:lstStyle/>
          <a:p>
            <a:pPr>
              <a:buNone/>
            </a:pPr>
            <a:r>
              <a:rPr lang="en-US" b="1" dirty="0">
                <a:latin typeface="Times New Roman" panose="02020603050405020304" pitchFamily="18" charset="0"/>
                <a:cs typeface="Times New Roman" panose="02020603050405020304" pitchFamily="18" charset="0"/>
              </a:rPr>
              <a:t>Thank You</a:t>
            </a:r>
          </a:p>
          <a:p>
            <a:pPr>
              <a:buNone/>
            </a:pPr>
            <a:endParaRPr lang="en-US"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Thank you for being part of this exciting transition.</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Together, we will lead the future of revenue cycle management.</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r>
              <a:rPr lang="en-US" b="1" dirty="0">
                <a:latin typeface="Times New Roman" panose="02020603050405020304" pitchFamily="18" charset="0"/>
                <a:cs typeface="Times New Roman" panose="02020603050405020304" pitchFamily="18" charset="0"/>
              </a:rPr>
              <a:t>Welcome to the Association of Revenue Cycle Professionals</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8920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CD2C9C-0AA9-DAF0-68ED-5EE0757C4424}"/>
              </a:ext>
            </a:extLst>
          </p:cNvPr>
          <p:cNvSpPr>
            <a:spLocks noGrp="1"/>
          </p:cNvSpPr>
          <p:nvPr>
            <p:ph type="title" idx="4294967295"/>
          </p:nvPr>
        </p:nvSpPr>
        <p:spPr>
          <a:xfrm>
            <a:off x="1219200" y="2792413"/>
            <a:ext cx="8153400" cy="2769989"/>
          </a:xfrm>
        </p:spPr>
        <p:txBody>
          <a:bodyPr/>
          <a:lstStyle/>
          <a:p>
            <a:pPr algn="l"/>
            <a:r>
              <a:rPr lang="en-US" sz="1800" dirty="0">
                <a:latin typeface="Times New Roman" panose="02020603050405020304" pitchFamily="18" charset="0"/>
                <a:cs typeface="Times New Roman" panose="02020603050405020304" pitchFamily="18" charset="0"/>
              </a:rPr>
              <a:t>AAHAM Refresh:  Looking Ahead to our future…..</a:t>
            </a: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As we look ahead to refreshing our Association, the concepts presented today reflect thoughtful brainstorming aimed at reinvigorating our mission and advancing the revenue cycle profession.</a:t>
            </a: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As we begin sharing these ideas with our membership we are energized by the possibilities and remain committed to a bright and impactful future.</a:t>
            </a:r>
            <a:br>
              <a:rPr lang="en-US" sz="1800" dirty="0">
                <a:latin typeface="Times New Roman" panose="02020603050405020304" pitchFamily="18" charset="0"/>
                <a:cs typeface="Times New Roman" panose="02020603050405020304" pitchFamily="18" charset="0"/>
              </a:rPr>
            </a:br>
            <a:br>
              <a:rPr lang="en-US" sz="1800" dirty="0">
                <a:latin typeface="Times New Roman" panose="02020603050405020304" pitchFamily="18" charset="0"/>
                <a:cs typeface="Times New Roman" panose="02020603050405020304" pitchFamily="18" charset="0"/>
              </a:rPr>
            </a:br>
            <a:r>
              <a:rPr lang="en-US" sz="1800" dirty="0">
                <a:latin typeface="Times New Roman" panose="02020603050405020304" pitchFamily="18" charset="0"/>
                <a:cs typeface="Times New Roman" panose="02020603050405020304" pitchFamily="18" charset="0"/>
              </a:rPr>
              <a:t>We’re excited to share this presentation with you !!</a:t>
            </a:r>
          </a:p>
        </p:txBody>
      </p:sp>
      <p:pic>
        <p:nvPicPr>
          <p:cNvPr id="6" name="Picture 5" descr="A logo for a company&#10;&#10;AI-generated content may be incorrect.">
            <a:extLst>
              <a:ext uri="{FF2B5EF4-FFF2-40B4-BE49-F238E27FC236}">
                <a16:creationId xmlns:a16="http://schemas.microsoft.com/office/drawing/2014/main" id="{913C6D48-1B1C-B1EE-D32F-CCBC3881D47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1586" y="1092200"/>
            <a:ext cx="3428697" cy="1484552"/>
          </a:xfrm>
          <a:prstGeom prst="rect">
            <a:avLst/>
          </a:prstGeom>
        </p:spPr>
      </p:pic>
    </p:spTree>
    <p:extLst>
      <p:ext uri="{BB962C8B-B14F-4D97-AF65-F5344CB8AC3E}">
        <p14:creationId xmlns:p14="http://schemas.microsoft.com/office/powerpoint/2010/main" val="3616963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825C9-78BD-9FBB-DBDE-2081B0613F0A}"/>
            </a:ext>
          </a:extLst>
        </p:cNvPr>
        <p:cNvGrpSpPr/>
        <p:nvPr/>
      </p:nvGrpSpPr>
      <p:grpSpPr>
        <a:xfrm>
          <a:off x="0" y="0"/>
          <a:ext cx="0" cy="0"/>
          <a:chOff x="0" y="0"/>
          <a:chExt cx="0" cy="0"/>
        </a:xfrm>
      </p:grpSpPr>
      <p:pic>
        <p:nvPicPr>
          <p:cNvPr id="6" name="Picture 5" descr="A logo for a company&#10;&#10;AI-generated content may be incorrect.">
            <a:extLst>
              <a:ext uri="{FF2B5EF4-FFF2-40B4-BE49-F238E27FC236}">
                <a16:creationId xmlns:a16="http://schemas.microsoft.com/office/drawing/2014/main" id="{C5F35861-1EF8-B606-E313-D165C5BFA2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4000"/>
            <a:ext cx="1218897" cy="527756"/>
          </a:xfrm>
          <a:prstGeom prst="rect">
            <a:avLst/>
          </a:prstGeom>
        </p:spPr>
      </p:pic>
      <p:sp>
        <p:nvSpPr>
          <p:cNvPr id="4" name="TextBox 3">
            <a:extLst>
              <a:ext uri="{FF2B5EF4-FFF2-40B4-BE49-F238E27FC236}">
                <a16:creationId xmlns:a16="http://schemas.microsoft.com/office/drawing/2014/main" id="{39E0D0E2-E382-9DE9-ABAA-77FEAE5A2899}"/>
              </a:ext>
            </a:extLst>
          </p:cNvPr>
          <p:cNvSpPr txBox="1"/>
          <p:nvPr/>
        </p:nvSpPr>
        <p:spPr>
          <a:xfrm>
            <a:off x="2362200" y="1473200"/>
            <a:ext cx="6552674" cy="4247317"/>
          </a:xfrm>
          <a:prstGeom prst="rect">
            <a:avLst/>
          </a:prstGeom>
          <a:noFill/>
        </p:spPr>
        <p:txBody>
          <a:bodyPr wrap="square">
            <a:spAutoFit/>
          </a:bodyPr>
          <a:lstStyle/>
          <a:p>
            <a:pPr>
              <a:buNone/>
            </a:pPr>
            <a:r>
              <a:rPr lang="en-US" b="1" dirty="0">
                <a:latin typeface="Times New Roman" panose="02020603050405020304" pitchFamily="18" charset="0"/>
                <a:cs typeface="Times New Roman" panose="02020603050405020304" pitchFamily="18" charset="0"/>
              </a:rPr>
              <a:t>Rebranding with Purpose – Introducing Our New Identity</a:t>
            </a:r>
          </a:p>
          <a:p>
            <a:pPr>
              <a:buNone/>
            </a:pPr>
            <a:endParaRPr lang="en-US" b="1" dirty="0">
              <a:latin typeface="Times New Roman" panose="02020603050405020304" pitchFamily="18" charset="0"/>
              <a:cs typeface="Times New Roman" panose="02020603050405020304" pitchFamily="18" charset="0"/>
            </a:endParaRPr>
          </a:p>
          <a:p>
            <a:pPr>
              <a:buNone/>
            </a:pPr>
            <a:r>
              <a:rPr lang="en-US" b="1" dirty="0">
                <a:latin typeface="Times New Roman" panose="02020603050405020304" pitchFamily="18" charset="0"/>
                <a:cs typeface="Times New Roman" panose="02020603050405020304" pitchFamily="18" charset="0"/>
              </a:rPr>
              <a:t>From:</a:t>
            </a:r>
            <a:r>
              <a:rPr lang="en-US" dirty="0">
                <a:latin typeface="Times New Roman" panose="02020603050405020304" pitchFamily="18" charset="0"/>
                <a:cs typeface="Times New Roman" panose="02020603050405020304" pitchFamily="18" charset="0"/>
              </a:rPr>
              <a:t> American Association of Healthcare Administrative Management (AAHAM)</a:t>
            </a:r>
          </a:p>
          <a:p>
            <a:pPr>
              <a:buNone/>
            </a:pPr>
            <a:br>
              <a:rPr lang="en-US"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To:</a:t>
            </a:r>
            <a:r>
              <a:rPr lang="en-US" dirty="0">
                <a:latin typeface="Times New Roman" panose="02020603050405020304" pitchFamily="18" charset="0"/>
                <a:cs typeface="Times New Roman" panose="02020603050405020304" pitchFamily="18" charset="0"/>
              </a:rPr>
              <a:t> Association of Revenue Cycle Professionals (ARCP)</a:t>
            </a:r>
            <a:br>
              <a:rPr lang="en-US" dirty="0">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a:p>
            <a:pPr>
              <a:buNone/>
            </a:pPr>
            <a:r>
              <a:rPr lang="en-US" i="1" dirty="0">
                <a:latin typeface="Times New Roman" panose="02020603050405020304" pitchFamily="18" charset="0"/>
                <a:cs typeface="Times New Roman" panose="02020603050405020304" pitchFamily="18" charset="0"/>
              </a:rPr>
              <a:t>A name that reflects who we are today—and where we’re going tomorrow.</a:t>
            </a:r>
          </a:p>
          <a:p>
            <a:pPr>
              <a:buNone/>
            </a:pPr>
            <a:endParaRPr lang="en-US" i="1" dirty="0">
              <a:latin typeface="Times New Roman" panose="02020603050405020304" pitchFamily="18" charset="0"/>
              <a:cs typeface="Times New Roman" panose="02020603050405020304" pitchFamily="18" charset="0"/>
            </a:endParaRPr>
          </a:p>
          <a:p>
            <a:pPr>
              <a:buNone/>
            </a:pPr>
            <a:r>
              <a:rPr lang="en-US" i="1" dirty="0">
                <a:latin typeface="Times New Roman" panose="02020603050405020304" pitchFamily="18" charset="0"/>
                <a:cs typeface="Times New Roman" panose="02020603050405020304" pitchFamily="18" charset="0"/>
              </a:rPr>
              <a:t>This is not abandoning the past and the AAHAM name or legacy. It is building on it and moving the association forward to meet your needs TODAY.</a:t>
            </a:r>
          </a:p>
          <a:p>
            <a:pPr>
              <a:buNone/>
            </a:pPr>
            <a:endParaRPr lang="en-US" i="1" dirty="0">
              <a:latin typeface="Times New Roman" panose="02020603050405020304" pitchFamily="18" charset="0"/>
              <a:cs typeface="Times New Roman" panose="02020603050405020304" pitchFamily="18" charset="0"/>
            </a:endParaRPr>
          </a:p>
          <a:p>
            <a:pPr>
              <a:buNone/>
            </a:pPr>
            <a:r>
              <a:rPr lang="en-US" dirty="0">
                <a:latin typeface="Times New Roman" panose="02020603050405020304" pitchFamily="18" charset="0"/>
                <a:cs typeface="Times New Roman" panose="02020603050405020304" pitchFamily="18" charset="0"/>
              </a:rPr>
              <a:t>NOTE: Pending Membership Vote</a:t>
            </a:r>
          </a:p>
        </p:txBody>
      </p:sp>
    </p:spTree>
    <p:extLst>
      <p:ext uri="{BB962C8B-B14F-4D97-AF65-F5344CB8AC3E}">
        <p14:creationId xmlns:p14="http://schemas.microsoft.com/office/powerpoint/2010/main" val="2997255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18520-C6E6-9C1A-7D04-2B8BB9652187}"/>
            </a:ext>
          </a:extLst>
        </p:cNvPr>
        <p:cNvGrpSpPr/>
        <p:nvPr/>
      </p:nvGrpSpPr>
      <p:grpSpPr>
        <a:xfrm>
          <a:off x="0" y="0"/>
          <a:ext cx="0" cy="0"/>
          <a:chOff x="0" y="0"/>
          <a:chExt cx="0" cy="0"/>
        </a:xfrm>
      </p:grpSpPr>
      <p:pic>
        <p:nvPicPr>
          <p:cNvPr id="6" name="Picture 5" descr="A logo for a company&#10;&#10;AI-generated content may be incorrect.">
            <a:extLst>
              <a:ext uri="{FF2B5EF4-FFF2-40B4-BE49-F238E27FC236}">
                <a16:creationId xmlns:a16="http://schemas.microsoft.com/office/drawing/2014/main" id="{A12EDAF0-0EF0-EDAE-C4E9-5C1A350749D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4000"/>
            <a:ext cx="1218897" cy="527756"/>
          </a:xfrm>
          <a:prstGeom prst="rect">
            <a:avLst/>
          </a:prstGeom>
        </p:spPr>
      </p:pic>
      <p:sp>
        <p:nvSpPr>
          <p:cNvPr id="2" name="Rectangle 1">
            <a:extLst>
              <a:ext uri="{FF2B5EF4-FFF2-40B4-BE49-F238E27FC236}">
                <a16:creationId xmlns:a16="http://schemas.microsoft.com/office/drawing/2014/main" id="{FB1AC7E1-ACF4-94B2-676C-1308B5FDDF48}"/>
              </a:ext>
            </a:extLst>
          </p:cNvPr>
          <p:cNvSpPr>
            <a:spLocks noChangeArrowheads="1"/>
          </p:cNvSpPr>
          <p:nvPr/>
        </p:nvSpPr>
        <p:spPr bwMode="auto">
          <a:xfrm>
            <a:off x="2057400" y="1272402"/>
            <a:ext cx="7543800" cy="36933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Our New Tagline: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Empowering Professionals. Elevating Healthcare. Supporting You.</a:t>
            </a:r>
            <a:endPar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This defines who we are: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Empowering YOU</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with tools, education, and certifications.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Elevating HEALTHCARE</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by improving patient outcomes through   </a:t>
            </a:r>
          </a:p>
          <a:p>
            <a:pPr marL="0" marR="0" lvl="0" indent="0" algn="l" defTabSz="914400" rtl="0" eaLnBrk="0" fontAlgn="base" latinLnBrk="0" hangingPunct="0">
              <a:lnSpc>
                <a:spcPct val="100000"/>
              </a:lnSpc>
              <a:spcBef>
                <a:spcPct val="0"/>
              </a:spcBef>
              <a:spcAft>
                <a:spcPct val="0"/>
              </a:spcAft>
              <a:buClrTx/>
              <a:buSzTx/>
              <a:tabLst/>
            </a:pPr>
            <a:r>
              <a:rPr lang="en-US" altLang="en-US" dirty="0">
                <a:solidFill>
                  <a:schemeClr val="tx1"/>
                </a:solidFill>
                <a:latin typeface="Times New Roman" panose="02020603050405020304" pitchFamily="18" charset="0"/>
                <a:cs typeface="Times New Roman" panose="02020603050405020304" pitchFamily="18" charset="0"/>
              </a:rPr>
              <a:t>  </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financial excellence.</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Supporting YOU</a:t>
            </a:r>
            <a:r>
              <a:rPr kumimoji="0" lang="en-US" altLang="en-US" sz="18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—our community of professionals</a:t>
            </a:r>
            <a:r>
              <a:rPr kumimoji="0" lang="en-US" altLang="en-US" sz="1800" b="0" i="0" u="none" strike="noStrike" cap="none" normalizeH="0" baseline="0" dirty="0">
                <a:ln>
                  <a:noFill/>
                </a:ln>
                <a:solidFill>
                  <a:schemeClr val="tx1"/>
                </a:solidFill>
                <a:effectLst/>
                <a:latin typeface="Arial" panose="020B0604020202020204"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1602800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D517B-28BF-853E-584C-7C007AE6F10A}"/>
            </a:ext>
          </a:extLst>
        </p:cNvPr>
        <p:cNvGrpSpPr/>
        <p:nvPr/>
      </p:nvGrpSpPr>
      <p:grpSpPr>
        <a:xfrm>
          <a:off x="0" y="0"/>
          <a:ext cx="0" cy="0"/>
          <a:chOff x="0" y="0"/>
          <a:chExt cx="0" cy="0"/>
        </a:xfrm>
      </p:grpSpPr>
      <p:pic>
        <p:nvPicPr>
          <p:cNvPr id="6" name="Picture 5" descr="A logo for a company&#10;&#10;AI-generated content may be incorrect.">
            <a:extLst>
              <a:ext uri="{FF2B5EF4-FFF2-40B4-BE49-F238E27FC236}">
                <a16:creationId xmlns:a16="http://schemas.microsoft.com/office/drawing/2014/main" id="{3B1F8700-8294-D1AE-995A-1564CBA70F7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4000"/>
            <a:ext cx="1218897" cy="527756"/>
          </a:xfrm>
          <a:prstGeom prst="rect">
            <a:avLst/>
          </a:prstGeom>
        </p:spPr>
      </p:pic>
      <p:sp>
        <p:nvSpPr>
          <p:cNvPr id="8" name="TextBox 7">
            <a:extLst>
              <a:ext uri="{FF2B5EF4-FFF2-40B4-BE49-F238E27FC236}">
                <a16:creationId xmlns:a16="http://schemas.microsoft.com/office/drawing/2014/main" id="{C0206DC4-FEFE-3316-D975-633BE7DC6104}"/>
              </a:ext>
            </a:extLst>
          </p:cNvPr>
          <p:cNvSpPr txBox="1"/>
          <p:nvPr/>
        </p:nvSpPr>
        <p:spPr>
          <a:xfrm>
            <a:off x="1828800" y="1549400"/>
            <a:ext cx="7696200" cy="2585323"/>
          </a:xfrm>
          <a:prstGeom prst="rect">
            <a:avLst/>
          </a:prstGeom>
          <a:noFill/>
        </p:spPr>
        <p:txBody>
          <a:bodyPr wrap="square">
            <a:spAutoFit/>
          </a:bodyPr>
          <a:lstStyle/>
          <a:p>
            <a:pPr>
              <a:buNone/>
            </a:pPr>
            <a:r>
              <a:rPr lang="en-US" b="1" dirty="0">
                <a:latin typeface="Times New Roman" panose="02020603050405020304" pitchFamily="18" charset="0"/>
                <a:cs typeface="Times New Roman" panose="02020603050405020304" pitchFamily="18" charset="0"/>
              </a:rPr>
              <a:t>Why We’re Changing</a:t>
            </a:r>
          </a:p>
          <a:p>
            <a:pPr>
              <a:buNone/>
            </a:pPr>
            <a:endParaRPr lang="en-US"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The healthcare industry is evolving rapidly.</a:t>
            </a:r>
          </a:p>
          <a:p>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Revenue cycle professionals are playing a more strategic role.</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Patient needs, technology, and policy demands are shifting.</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We must evolve to stay relevant and lead the profession forward.</a:t>
            </a:r>
          </a:p>
        </p:txBody>
      </p:sp>
    </p:spTree>
    <p:extLst>
      <p:ext uri="{BB962C8B-B14F-4D97-AF65-F5344CB8AC3E}">
        <p14:creationId xmlns:p14="http://schemas.microsoft.com/office/powerpoint/2010/main" val="3171010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5C2EA8-21CD-CC2F-2049-84395E4699D7}"/>
            </a:ext>
          </a:extLst>
        </p:cNvPr>
        <p:cNvGrpSpPr/>
        <p:nvPr/>
      </p:nvGrpSpPr>
      <p:grpSpPr>
        <a:xfrm>
          <a:off x="0" y="0"/>
          <a:ext cx="0" cy="0"/>
          <a:chOff x="0" y="0"/>
          <a:chExt cx="0" cy="0"/>
        </a:xfrm>
      </p:grpSpPr>
      <p:pic>
        <p:nvPicPr>
          <p:cNvPr id="6" name="Picture 5" descr="A logo for a company&#10;&#10;AI-generated content may be incorrect.">
            <a:extLst>
              <a:ext uri="{FF2B5EF4-FFF2-40B4-BE49-F238E27FC236}">
                <a16:creationId xmlns:a16="http://schemas.microsoft.com/office/drawing/2014/main" id="{DCCED170-0D01-FF8D-F5E8-56A651B3B9A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4000"/>
            <a:ext cx="1218897" cy="527756"/>
          </a:xfrm>
          <a:prstGeom prst="rect">
            <a:avLst/>
          </a:prstGeom>
        </p:spPr>
      </p:pic>
      <p:sp>
        <p:nvSpPr>
          <p:cNvPr id="2" name="Rectangle 1">
            <a:extLst>
              <a:ext uri="{FF2B5EF4-FFF2-40B4-BE49-F238E27FC236}">
                <a16:creationId xmlns:a16="http://schemas.microsoft.com/office/drawing/2014/main" id="{BA42DE9F-D81A-1F9B-B6B2-D8440BE6056B}"/>
              </a:ext>
            </a:extLst>
          </p:cNvPr>
          <p:cNvSpPr>
            <a:spLocks noChangeArrowheads="1"/>
          </p:cNvSpPr>
          <p:nvPr/>
        </p:nvSpPr>
        <p:spPr bwMode="auto">
          <a:xfrm>
            <a:off x="1828800" y="1778000"/>
            <a:ext cx="7543800" cy="2185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Mission Statement: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At the Association of Revenue Cycle Professionals, our mission is to empower revenue cycle professionals with the tools, knowledge, and community they need to thrive…delivering </a:t>
            </a:r>
            <a:r>
              <a:rPr kumimoji="0" lang="en-US" altLang="en-US" sz="2000" b="0" i="0" u="none" cap="none" normalizeH="0" baseline="0" dirty="0">
                <a:ln>
                  <a:noFill/>
                </a:ln>
                <a:solidFill>
                  <a:schemeClr val="tx1"/>
                </a:solidFill>
                <a:effectLst/>
                <a:latin typeface="Times New Roman" panose="02020603050405020304" pitchFamily="18" charset="0"/>
                <a:cs typeface="Times New Roman" panose="02020603050405020304" pitchFamily="18" charset="0"/>
              </a:rPr>
              <a:t>meaningful impact </a:t>
            </a: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not just for our members, but for hospitals, clinics, and the patients that they serve.</a:t>
            </a:r>
          </a:p>
        </p:txBody>
      </p:sp>
    </p:spTree>
    <p:extLst>
      <p:ext uri="{BB962C8B-B14F-4D97-AF65-F5344CB8AC3E}">
        <p14:creationId xmlns:p14="http://schemas.microsoft.com/office/powerpoint/2010/main" val="16596556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9C20A5-BFB6-AB42-09EB-34E43CA03880}"/>
            </a:ext>
          </a:extLst>
        </p:cNvPr>
        <p:cNvGrpSpPr/>
        <p:nvPr/>
      </p:nvGrpSpPr>
      <p:grpSpPr>
        <a:xfrm>
          <a:off x="0" y="0"/>
          <a:ext cx="0" cy="0"/>
          <a:chOff x="0" y="0"/>
          <a:chExt cx="0" cy="0"/>
        </a:xfrm>
      </p:grpSpPr>
      <p:pic>
        <p:nvPicPr>
          <p:cNvPr id="6" name="Picture 5" descr="A logo for a company&#10;&#10;AI-generated content may be incorrect.">
            <a:extLst>
              <a:ext uri="{FF2B5EF4-FFF2-40B4-BE49-F238E27FC236}">
                <a16:creationId xmlns:a16="http://schemas.microsoft.com/office/drawing/2014/main" id="{21390414-74C0-9F91-F463-D1A40471D54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4000"/>
            <a:ext cx="1218897" cy="527756"/>
          </a:xfrm>
          <a:prstGeom prst="rect">
            <a:avLst/>
          </a:prstGeom>
        </p:spPr>
      </p:pic>
      <p:sp>
        <p:nvSpPr>
          <p:cNvPr id="4" name="TextBox 3">
            <a:extLst>
              <a:ext uri="{FF2B5EF4-FFF2-40B4-BE49-F238E27FC236}">
                <a16:creationId xmlns:a16="http://schemas.microsoft.com/office/drawing/2014/main" id="{9B8A812B-59ED-42FF-B932-3ECAA7ABD229}"/>
              </a:ext>
            </a:extLst>
          </p:cNvPr>
          <p:cNvSpPr txBox="1"/>
          <p:nvPr/>
        </p:nvSpPr>
        <p:spPr>
          <a:xfrm>
            <a:off x="1828800" y="1473200"/>
            <a:ext cx="7467600" cy="2585323"/>
          </a:xfrm>
          <a:prstGeom prst="rect">
            <a:avLst/>
          </a:prstGeom>
          <a:noFill/>
        </p:spPr>
        <p:txBody>
          <a:bodyPr wrap="square">
            <a:spAutoFit/>
          </a:bodyPr>
          <a:lstStyle/>
          <a:p>
            <a:pPr>
              <a:buNone/>
            </a:pPr>
            <a:r>
              <a:rPr lang="en-US" b="1" dirty="0">
                <a:latin typeface="Times New Roman" panose="02020603050405020304" pitchFamily="18" charset="0"/>
                <a:cs typeface="Times New Roman" panose="02020603050405020304" pitchFamily="18" charset="0"/>
              </a:rPr>
              <a:t>This Change is About Focus</a:t>
            </a:r>
          </a:p>
          <a:p>
            <a:pPr>
              <a:buNone/>
            </a:pPr>
            <a:endParaRPr lang="en-US"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 Focused on YOU</a:t>
            </a:r>
            <a:r>
              <a:rPr lang="en-US" dirty="0">
                <a:latin typeface="Times New Roman" panose="02020603050405020304" pitchFamily="18" charset="0"/>
                <a:cs typeface="Times New Roman" panose="02020603050405020304" pitchFamily="18" charset="0"/>
              </a:rPr>
              <a:t> – the professionals behind every claim, statement,   </a:t>
            </a:r>
          </a:p>
          <a:p>
            <a:r>
              <a:rPr lang="en-US" dirty="0">
                <a:latin typeface="Times New Roman" panose="02020603050405020304" pitchFamily="18" charset="0"/>
                <a:cs typeface="Times New Roman" panose="02020603050405020304" pitchFamily="18" charset="0"/>
              </a:rPr>
              <a:t>  and payment.</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 Focused on the PROFESSION</a:t>
            </a:r>
            <a:r>
              <a:rPr lang="en-US" dirty="0">
                <a:latin typeface="Times New Roman" panose="02020603050405020304" pitchFamily="18" charset="0"/>
                <a:cs typeface="Times New Roman" panose="02020603050405020304" pitchFamily="18" charset="0"/>
              </a:rPr>
              <a:t> – driving respect and recognition for </a:t>
            </a:r>
          </a:p>
          <a:p>
            <a:r>
              <a:rPr lang="en-US" dirty="0">
                <a:latin typeface="Times New Roman" panose="02020603050405020304" pitchFamily="18" charset="0"/>
                <a:cs typeface="Times New Roman" panose="02020603050405020304" pitchFamily="18" charset="0"/>
              </a:rPr>
              <a:t>  revenue cycle work.</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 Focused on GROWTH</a:t>
            </a:r>
            <a:r>
              <a:rPr lang="en-US" dirty="0">
                <a:latin typeface="Times New Roman" panose="02020603050405020304" pitchFamily="18" charset="0"/>
                <a:cs typeface="Times New Roman" panose="02020603050405020304" pitchFamily="18" charset="0"/>
              </a:rPr>
              <a:t> – building careers, leadership, and impact.</a:t>
            </a:r>
          </a:p>
        </p:txBody>
      </p:sp>
    </p:spTree>
    <p:extLst>
      <p:ext uri="{BB962C8B-B14F-4D97-AF65-F5344CB8AC3E}">
        <p14:creationId xmlns:p14="http://schemas.microsoft.com/office/powerpoint/2010/main" val="1454707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15FA5F-2C90-6D9C-0D69-6DF72B0AEF66}"/>
            </a:ext>
          </a:extLst>
        </p:cNvPr>
        <p:cNvGrpSpPr/>
        <p:nvPr/>
      </p:nvGrpSpPr>
      <p:grpSpPr>
        <a:xfrm>
          <a:off x="0" y="0"/>
          <a:ext cx="0" cy="0"/>
          <a:chOff x="0" y="0"/>
          <a:chExt cx="0" cy="0"/>
        </a:xfrm>
      </p:grpSpPr>
      <p:pic>
        <p:nvPicPr>
          <p:cNvPr id="6" name="Picture 5" descr="A logo for a company&#10;&#10;AI-generated content may be incorrect.">
            <a:extLst>
              <a:ext uri="{FF2B5EF4-FFF2-40B4-BE49-F238E27FC236}">
                <a16:creationId xmlns:a16="http://schemas.microsoft.com/office/drawing/2014/main" id="{4AFC3C46-6D5F-94AB-E5DE-B3F95DBD41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4000"/>
            <a:ext cx="1218897" cy="527756"/>
          </a:xfrm>
          <a:prstGeom prst="rect">
            <a:avLst/>
          </a:prstGeom>
        </p:spPr>
      </p:pic>
      <p:sp>
        <p:nvSpPr>
          <p:cNvPr id="3" name="TextBox 2">
            <a:extLst>
              <a:ext uri="{FF2B5EF4-FFF2-40B4-BE49-F238E27FC236}">
                <a16:creationId xmlns:a16="http://schemas.microsoft.com/office/drawing/2014/main" id="{071CF108-3374-6F1D-4357-D14BE9FD635E}"/>
              </a:ext>
            </a:extLst>
          </p:cNvPr>
          <p:cNvSpPr txBox="1"/>
          <p:nvPr/>
        </p:nvSpPr>
        <p:spPr>
          <a:xfrm>
            <a:off x="2209800" y="1549400"/>
            <a:ext cx="6628874" cy="2862322"/>
          </a:xfrm>
          <a:prstGeom prst="rect">
            <a:avLst/>
          </a:prstGeom>
          <a:noFill/>
        </p:spPr>
        <p:txBody>
          <a:bodyPr wrap="square">
            <a:spAutoFit/>
          </a:bodyPr>
          <a:lstStyle/>
          <a:p>
            <a:pPr>
              <a:buNone/>
            </a:pPr>
            <a:r>
              <a:rPr lang="en-US" b="1" dirty="0">
                <a:latin typeface="Times New Roman" panose="02020603050405020304" pitchFamily="18" charset="0"/>
                <a:cs typeface="Times New Roman" panose="02020603050405020304" pitchFamily="18" charset="0"/>
              </a:rPr>
              <a:t>Honoring Our Legacy</a:t>
            </a:r>
          </a:p>
          <a:p>
            <a:pPr>
              <a:buNone/>
            </a:pPr>
            <a:endParaRPr lang="en-US"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This rebrand is not about forgetting our past.</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We embrace and respect the legacy of AAHAM.</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Our rich history is the foundation on which we build a stronger </a:t>
            </a:r>
          </a:p>
          <a:p>
            <a:r>
              <a:rPr lang="en-US" dirty="0">
                <a:latin typeface="Times New Roman" panose="02020603050405020304" pitchFamily="18" charset="0"/>
                <a:cs typeface="Times New Roman" panose="02020603050405020304" pitchFamily="18" charset="0"/>
              </a:rPr>
              <a:t>  future.</a:t>
            </a:r>
          </a:p>
          <a:p>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We are evolving </a:t>
            </a:r>
            <a:r>
              <a:rPr lang="en-US" b="1" dirty="0">
                <a:latin typeface="Times New Roman" panose="02020603050405020304" pitchFamily="18" charset="0"/>
                <a:cs typeface="Times New Roman" panose="02020603050405020304" pitchFamily="18" charset="0"/>
              </a:rPr>
              <a:t>because of that success</a:t>
            </a:r>
            <a:r>
              <a:rPr lang="en-US" dirty="0">
                <a:latin typeface="Times New Roman" panose="02020603050405020304" pitchFamily="18" charset="0"/>
                <a:cs typeface="Times New Roman" panose="02020603050405020304" pitchFamily="18" charset="0"/>
              </a:rPr>
              <a:t>, not in spite of it.</a:t>
            </a:r>
          </a:p>
        </p:txBody>
      </p:sp>
    </p:spTree>
    <p:extLst>
      <p:ext uri="{BB962C8B-B14F-4D97-AF65-F5344CB8AC3E}">
        <p14:creationId xmlns:p14="http://schemas.microsoft.com/office/powerpoint/2010/main" val="10747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0633F-2707-050B-F067-27945DA5EA58}"/>
            </a:ext>
          </a:extLst>
        </p:cNvPr>
        <p:cNvGrpSpPr/>
        <p:nvPr/>
      </p:nvGrpSpPr>
      <p:grpSpPr>
        <a:xfrm>
          <a:off x="0" y="0"/>
          <a:ext cx="0" cy="0"/>
          <a:chOff x="0" y="0"/>
          <a:chExt cx="0" cy="0"/>
        </a:xfrm>
      </p:grpSpPr>
      <p:pic>
        <p:nvPicPr>
          <p:cNvPr id="6" name="Picture 5" descr="A logo for a company&#10;&#10;AI-generated content may be incorrect.">
            <a:extLst>
              <a:ext uri="{FF2B5EF4-FFF2-40B4-BE49-F238E27FC236}">
                <a16:creationId xmlns:a16="http://schemas.microsoft.com/office/drawing/2014/main" id="{268F46FD-8025-CA4B-F840-A84C8A345D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54000"/>
            <a:ext cx="1218897" cy="527756"/>
          </a:xfrm>
          <a:prstGeom prst="rect">
            <a:avLst/>
          </a:prstGeom>
        </p:spPr>
      </p:pic>
      <p:sp>
        <p:nvSpPr>
          <p:cNvPr id="4" name="TextBox 3">
            <a:extLst>
              <a:ext uri="{FF2B5EF4-FFF2-40B4-BE49-F238E27FC236}">
                <a16:creationId xmlns:a16="http://schemas.microsoft.com/office/drawing/2014/main" id="{65BF7E48-D82D-A1C3-6C34-89D342A2FE47}"/>
              </a:ext>
            </a:extLst>
          </p:cNvPr>
          <p:cNvSpPr txBox="1"/>
          <p:nvPr/>
        </p:nvSpPr>
        <p:spPr>
          <a:xfrm>
            <a:off x="2286000" y="1244600"/>
            <a:ext cx="6552674" cy="3416320"/>
          </a:xfrm>
          <a:prstGeom prst="rect">
            <a:avLst/>
          </a:prstGeom>
          <a:noFill/>
        </p:spPr>
        <p:txBody>
          <a:bodyPr wrap="square">
            <a:spAutoFit/>
          </a:bodyPr>
          <a:lstStyle/>
          <a:p>
            <a:pPr>
              <a:buNone/>
            </a:pPr>
            <a:r>
              <a:rPr lang="en-US" b="1" dirty="0">
                <a:latin typeface="Times New Roman" panose="02020603050405020304" pitchFamily="18" charset="0"/>
                <a:cs typeface="Times New Roman" panose="02020603050405020304" pitchFamily="18" charset="0"/>
              </a:rPr>
              <a:t>What Makes ARCP Unique</a:t>
            </a:r>
          </a:p>
          <a:p>
            <a:pPr>
              <a:buNone/>
            </a:pPr>
            <a:endParaRPr lang="en-US" b="1"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The </a:t>
            </a:r>
            <a:r>
              <a:rPr lang="en-US" b="1" dirty="0">
                <a:latin typeface="Times New Roman" panose="02020603050405020304" pitchFamily="18" charset="0"/>
                <a:cs typeface="Times New Roman" panose="02020603050405020304" pitchFamily="18" charset="0"/>
              </a:rPr>
              <a:t>only</a:t>
            </a:r>
            <a:r>
              <a:rPr lang="en-US" dirty="0">
                <a:latin typeface="Times New Roman" panose="02020603050405020304" pitchFamily="18" charset="0"/>
                <a:cs typeface="Times New Roman" panose="02020603050405020304" pitchFamily="18" charset="0"/>
              </a:rPr>
              <a:t> national association solely focused on revenue </a:t>
            </a:r>
          </a:p>
          <a:p>
            <a:r>
              <a:rPr lang="en-US" dirty="0">
                <a:latin typeface="Times New Roman" panose="02020603050405020304" pitchFamily="18" charset="0"/>
                <a:cs typeface="Times New Roman" panose="02020603050405020304" pitchFamily="18" charset="0"/>
              </a:rPr>
              <a:t>  cycle professionals.</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Built by and for the people driving healthcare’s financial   </a:t>
            </a:r>
          </a:p>
          <a:p>
            <a:r>
              <a:rPr lang="en-US" dirty="0">
                <a:latin typeface="Times New Roman" panose="02020603050405020304" pitchFamily="18" charset="0"/>
                <a:cs typeface="Times New Roman" panose="02020603050405020304" pitchFamily="18" charset="0"/>
              </a:rPr>
              <a:t>  future.</a:t>
            </a:r>
          </a:p>
          <a:p>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Aligned with where the industry—and your role—is heading.</a:t>
            </a:r>
          </a:p>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 Only revenue cycle focused organization offering you a voice  </a:t>
            </a:r>
          </a:p>
          <a:p>
            <a:r>
              <a:rPr lang="en-US" dirty="0">
                <a:latin typeface="Times New Roman" panose="02020603050405020304" pitchFamily="18" charset="0"/>
                <a:cs typeface="Times New Roman" panose="02020603050405020304" pitchFamily="18" charset="0"/>
              </a:rPr>
              <a:t>  at the policy making table.</a:t>
            </a:r>
          </a:p>
        </p:txBody>
      </p:sp>
    </p:spTree>
    <p:extLst>
      <p:ext uri="{BB962C8B-B14F-4D97-AF65-F5344CB8AC3E}">
        <p14:creationId xmlns:p14="http://schemas.microsoft.com/office/powerpoint/2010/main" val="42193706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f858d64a-0d41-483c-8cf1-43631f184dab">
      <Terms xmlns="http://schemas.microsoft.com/office/infopath/2007/PartnerControls"/>
    </lcf76f155ced4ddcb4097134ff3c332f>
    <TaxCatchAll xmlns="4a479c8d-6b21-4e60-ae6b-4045fe38a50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4BD2436EBD7DD4F8FCD565D8AEC0160" ma:contentTypeVersion="19" ma:contentTypeDescription="Create a new document." ma:contentTypeScope="" ma:versionID="e588f196e9c11f7ff98b189939ce1cbc">
  <xsd:schema xmlns:xsd="http://www.w3.org/2001/XMLSchema" xmlns:xs="http://www.w3.org/2001/XMLSchema" xmlns:p="http://schemas.microsoft.com/office/2006/metadata/properties" xmlns:ns2="f858d64a-0d41-483c-8cf1-43631f184dab" xmlns:ns3="4a479c8d-6b21-4e60-ae6b-4045fe38a505" targetNamespace="http://schemas.microsoft.com/office/2006/metadata/properties" ma:root="true" ma:fieldsID="a8a2d294671a8bdc2b21a61b816b03ea" ns2:_="" ns3:_="">
    <xsd:import namespace="f858d64a-0d41-483c-8cf1-43631f184dab"/>
    <xsd:import namespace="4a479c8d-6b21-4e60-ae6b-4045fe38a50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58d64a-0d41-483c-8cf1-43631f184da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25e6f9f-490e-453a-b43b-c8ea7c28e73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479c8d-6b21-4e60-ae6b-4045fe38a505"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112b4f22-813d-4af2-aebd-beb468d000d5}" ma:internalName="TaxCatchAll" ma:showField="CatchAllData" ma:web="4a479c8d-6b21-4e60-ae6b-4045fe38a50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2FA27D2-2079-4A8F-BA4D-5F1C6A39236C}">
  <ds:schemaRefs>
    <ds:schemaRef ds:uri="http://schemas.microsoft.com/sharepoint/v3/contenttype/forms"/>
  </ds:schemaRefs>
</ds:datastoreItem>
</file>

<file path=customXml/itemProps2.xml><?xml version="1.0" encoding="utf-8"?>
<ds:datastoreItem xmlns:ds="http://schemas.openxmlformats.org/officeDocument/2006/customXml" ds:itemID="{9D0D332C-8968-42DC-8D53-C6CA5928BB85}">
  <ds:schemaRefs>
    <ds:schemaRef ds:uri="http://schemas.microsoft.com/office/2006/metadata/properties"/>
    <ds:schemaRef ds:uri="http://schemas.microsoft.com/office/infopath/2007/PartnerControls"/>
    <ds:schemaRef ds:uri="http://schemas.microsoft.com/office/2006/documentManagement/types"/>
    <ds:schemaRef ds:uri="f858d64a-0d41-483c-8cf1-43631f184dab"/>
    <ds:schemaRef ds:uri="4a479c8d-6b21-4e60-ae6b-4045fe38a505"/>
    <ds:schemaRef ds:uri="http://schemas.openxmlformats.org/package/2006/metadata/core-properties"/>
    <ds:schemaRef ds:uri="http://www.w3.org/XML/1998/namespace"/>
    <ds:schemaRef ds:uri="http://purl.org/dc/dcmitype/"/>
    <ds:schemaRef ds:uri="http://purl.org/dc/elements/1.1/"/>
    <ds:schemaRef ds:uri="http://purl.org/dc/terms/"/>
  </ds:schemaRefs>
</ds:datastoreItem>
</file>

<file path=customXml/itemProps3.xml><?xml version="1.0" encoding="utf-8"?>
<ds:datastoreItem xmlns:ds="http://schemas.openxmlformats.org/officeDocument/2006/customXml" ds:itemID="{3A70A5DC-5B4A-4DC3-94D6-2ABAF7E663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58d64a-0d41-483c-8cf1-43631f184dab"/>
    <ds:schemaRef ds:uri="4a479c8d-6b21-4e60-ae6b-4045fe38a50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4096361-8993-47f5-b540-909b02972867}" enabled="0" method="" siteId="{34096361-8993-47f5-b540-909b02972867}" removed="1"/>
</clbl:labelList>
</file>

<file path=docProps/app.xml><?xml version="1.0" encoding="utf-8"?>
<Properties xmlns="http://schemas.openxmlformats.org/officeDocument/2006/extended-properties" xmlns:vt="http://schemas.openxmlformats.org/officeDocument/2006/docPropsVTypes">
  <Template/>
  <TotalTime>160</TotalTime>
  <Words>540</Words>
  <Application>Microsoft Office PowerPoint</Application>
  <PresentationFormat>Custom</PresentationFormat>
  <Paragraphs>73</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Times New Roman</vt:lpstr>
      <vt:lpstr>Office Theme</vt:lpstr>
      <vt:lpstr>From AAHAM to the Association of Revenue Cycle Professionals (ARCP)   Empowering Professionals. Elevating Healthcare. Supporting You.  </vt:lpstr>
      <vt:lpstr>AAHAM Refresh:  Looking Ahead to our future…..  As we look ahead to refreshing our Association, the concepts presented today reflect thoughtful brainstorming aimed at reinvigorating our mission and advancing the revenue cycle profession.  As we begin sharing these ideas with our membership we are energized by the possibilities and remain committed to a bright and impactful future.  We’re excited to share this presentation with you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Paul Miller</dc:creator>
  <cp:lastModifiedBy>POPPY !!!</cp:lastModifiedBy>
  <cp:revision>6</cp:revision>
  <cp:lastPrinted>2025-10-08T17:01:35Z</cp:lastPrinted>
  <dcterms:created xsi:type="dcterms:W3CDTF">2025-07-13T12:19:34Z</dcterms:created>
  <dcterms:modified xsi:type="dcterms:W3CDTF">2025-10-08T20:25:11Z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2025-07-13T00:00:00Z</vt:filetime>
  </property>
  <property fmtid="{D5CDD505-2E9C-101B-9397-08002B2CF9AE}" pid="3" name="Creator">
    <vt:lpwstr>Adobe Acrobat 13.0</vt:lpwstr>
  </property>
  <property fmtid="{D5CDD505-2E9C-101B-9397-08002B2CF9AE}" pid="4" name="LastSaved">
    <vt:filetime>2025-07-13T00:00:00Z</vt:filetime>
  </property>
  <property fmtid="{D5CDD505-2E9C-101B-9397-08002B2CF9AE}" pid="5" name="Producer">
    <vt:lpwstr>Adobe Acrobat 13.0 Image Conversion Plug-in</vt:lpwstr>
  </property>
  <property fmtid="{D5CDD505-2E9C-101B-9397-08002B2CF9AE}" pid="6" name="ContentTypeId">
    <vt:lpwstr>0x01010074BD2436EBD7DD4F8FCD565D8AEC0160</vt:lpwstr>
  </property>
  <property fmtid="{D5CDD505-2E9C-101B-9397-08002B2CF9AE}" pid="7" name="MediaServiceImageTags">
    <vt:lpwstr/>
  </property>
</Properties>
</file>