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  <p:sldMasterId id="2147483662" r:id="rId2"/>
  </p:sldMasterIdLst>
  <p:notesMasterIdLst>
    <p:notesMasterId r:id="rId28"/>
  </p:notesMasterIdLst>
  <p:sldIdLst>
    <p:sldId id="303" r:id="rId3"/>
    <p:sldId id="259" r:id="rId4"/>
    <p:sldId id="261" r:id="rId5"/>
    <p:sldId id="293" r:id="rId6"/>
    <p:sldId id="287" r:id="rId7"/>
    <p:sldId id="301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13" r:id="rId16"/>
    <p:sldId id="311" r:id="rId17"/>
    <p:sldId id="312" r:id="rId18"/>
    <p:sldId id="289" r:id="rId19"/>
    <p:sldId id="314" r:id="rId20"/>
    <p:sldId id="290" r:id="rId21"/>
    <p:sldId id="319" r:id="rId22"/>
    <p:sldId id="315" r:id="rId23"/>
    <p:sldId id="317" r:id="rId24"/>
    <p:sldId id="318" r:id="rId25"/>
    <p:sldId id="321" r:id="rId26"/>
    <p:sldId id="302" r:id="rId27"/>
  </p:sldIdLst>
  <p:sldSz cx="9144000" cy="5143500" type="screen16x9"/>
  <p:notesSz cx="6858000" cy="9144000"/>
  <p:embeddedFontLst>
    <p:embeddedFont>
      <p:font typeface="Corbel" panose="020B0503020204020204" pitchFamily="34" charset="0"/>
      <p:regular r:id="rId29"/>
      <p:bold r:id="rId30"/>
      <p:italic r:id="rId31"/>
      <p:boldItalic r:id="rId32"/>
    </p:embeddedFont>
    <p:embeddedFont>
      <p:font typeface="DM Sans" pitchFamily="2" charset="0"/>
      <p:regular r:id="rId33"/>
      <p:bold r:id="rId34"/>
      <p:italic r:id="rId35"/>
      <p:boldItalic r:id="rId36"/>
    </p:embeddedFont>
    <p:embeddedFont>
      <p:font typeface="DM Serif Display" panose="020F0502020204030204" pitchFamily="2" charset="0"/>
      <p:regular r:id="rId37"/>
      <p:italic r:id="rId38"/>
    </p:embeddedFont>
    <p:embeddedFont>
      <p:font typeface="Raleway" pitchFamily="2" charset="0"/>
      <p:regular r:id="rId39"/>
      <p:bold r:id="rId40"/>
      <p:italic r:id="rId41"/>
      <p:boldItalic r:id="rId42"/>
    </p:embeddedFont>
    <p:embeddedFont>
      <p:font typeface="Varela" panose="020B0604020202020204" charset="0"/>
      <p:regular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2" roundtripDataSignature="AMtx7mjUGJGMLTanOxPN8cFCiWWuxnHG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B053"/>
    <a:srgbClr val="EEE8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567"/>
  </p:normalViewPr>
  <p:slideViewPr>
    <p:cSldViewPr snapToGrid="0">
      <p:cViewPr varScale="1">
        <p:scale>
          <a:sx n="158" d="100"/>
          <a:sy n="158" d="100"/>
        </p:scale>
        <p:origin x="26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1.fntdata"/><Relationship Id="rId21" Type="http://schemas.openxmlformats.org/officeDocument/2006/relationships/slide" Target="slides/slide19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3.fntdata"/><Relationship Id="rId52" Type="http://customschemas.google.com/relationships/presentationmetadata" Target="meta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20" Type="http://schemas.openxmlformats.org/officeDocument/2006/relationships/slide" Target="slides/slide18.xml"/><Relationship Id="rId41" Type="http://schemas.openxmlformats.org/officeDocument/2006/relationships/font" Target="fonts/font13.fntdata"/><Relationship Id="rId5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" name="Google Shape;3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>
          <a:extLst>
            <a:ext uri="{FF2B5EF4-FFF2-40B4-BE49-F238E27FC236}">
              <a16:creationId xmlns:a16="http://schemas.microsoft.com/office/drawing/2014/main" id="{F4439BF8-6816-7335-2A09-E9C007F8C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:notes">
            <a:extLst>
              <a:ext uri="{FF2B5EF4-FFF2-40B4-BE49-F238E27FC236}">
                <a16:creationId xmlns:a16="http://schemas.microsoft.com/office/drawing/2014/main" id="{B8FD58F5-6342-30C7-ECC5-D9638CFB193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7" name="Google Shape;87;p5:notes">
            <a:extLst>
              <a:ext uri="{FF2B5EF4-FFF2-40B4-BE49-F238E27FC236}">
                <a16:creationId xmlns:a16="http://schemas.microsoft.com/office/drawing/2014/main" id="{701D2208-1C37-AD1D-F889-96C56EE1180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941731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>
          <a:extLst>
            <a:ext uri="{FF2B5EF4-FFF2-40B4-BE49-F238E27FC236}">
              <a16:creationId xmlns:a16="http://schemas.microsoft.com/office/drawing/2014/main" id="{69E26E55-AA4F-4C03-BEE6-BB9E209B5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6:notes">
            <a:extLst>
              <a:ext uri="{FF2B5EF4-FFF2-40B4-BE49-F238E27FC236}">
                <a16:creationId xmlns:a16="http://schemas.microsoft.com/office/drawing/2014/main" id="{C511C780-7EE0-5952-905F-786CA7CFBB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8" name="Google Shape;128;p16:notes">
            <a:extLst>
              <a:ext uri="{FF2B5EF4-FFF2-40B4-BE49-F238E27FC236}">
                <a16:creationId xmlns:a16="http://schemas.microsoft.com/office/drawing/2014/main" id="{70A926AE-8526-C78E-236F-5E843BA564E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97326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>
          <a:extLst>
            <a:ext uri="{FF2B5EF4-FFF2-40B4-BE49-F238E27FC236}">
              <a16:creationId xmlns:a16="http://schemas.microsoft.com/office/drawing/2014/main" id="{33EF30A4-6F91-5B4D-D9B1-280EE98D5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:notes">
            <a:extLst>
              <a:ext uri="{FF2B5EF4-FFF2-40B4-BE49-F238E27FC236}">
                <a16:creationId xmlns:a16="http://schemas.microsoft.com/office/drawing/2014/main" id="{D1147961-F01F-1DD1-487E-16DD619F287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7" name="Google Shape;87;p5:notes">
            <a:extLst>
              <a:ext uri="{FF2B5EF4-FFF2-40B4-BE49-F238E27FC236}">
                <a16:creationId xmlns:a16="http://schemas.microsoft.com/office/drawing/2014/main" id="{DCBB7207-FF5B-6588-CEF3-924C6E357CD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822206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7" name="Google Shape;8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6" name="Google Shape;11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>
          <a:extLst>
            <a:ext uri="{FF2B5EF4-FFF2-40B4-BE49-F238E27FC236}">
              <a16:creationId xmlns:a16="http://schemas.microsoft.com/office/drawing/2014/main" id="{3BE0268A-6623-D430-2418-2A190ACF3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6:notes">
            <a:extLst>
              <a:ext uri="{FF2B5EF4-FFF2-40B4-BE49-F238E27FC236}">
                <a16:creationId xmlns:a16="http://schemas.microsoft.com/office/drawing/2014/main" id="{57856790-4A58-F17D-F5B3-6501DC09027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8" name="Google Shape;128;p16:notes">
            <a:extLst>
              <a:ext uri="{FF2B5EF4-FFF2-40B4-BE49-F238E27FC236}">
                <a16:creationId xmlns:a16="http://schemas.microsoft.com/office/drawing/2014/main" id="{BC8A15F6-1478-C5BA-E166-3B19FBB008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541462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>
          <a:extLst>
            <a:ext uri="{FF2B5EF4-FFF2-40B4-BE49-F238E27FC236}">
              <a16:creationId xmlns:a16="http://schemas.microsoft.com/office/drawing/2014/main" id="{765C1770-56E5-5D1F-67A8-73EDD3739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6:notes">
            <a:extLst>
              <a:ext uri="{FF2B5EF4-FFF2-40B4-BE49-F238E27FC236}">
                <a16:creationId xmlns:a16="http://schemas.microsoft.com/office/drawing/2014/main" id="{7ED0FBEE-55E6-5636-8AA6-043B433198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8" name="Google Shape;128;p16:notes">
            <a:extLst>
              <a:ext uri="{FF2B5EF4-FFF2-40B4-BE49-F238E27FC236}">
                <a16:creationId xmlns:a16="http://schemas.microsoft.com/office/drawing/2014/main" id="{021FFCD1-CA55-11BD-E518-E00D3A3DD2A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848649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9" name="Google Shape;339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" name="Google Shape;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9" name="Google Shape;6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12301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8" name="Google Shape;12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>
          <a:extLst>
            <a:ext uri="{FF2B5EF4-FFF2-40B4-BE49-F238E27FC236}">
              <a16:creationId xmlns:a16="http://schemas.microsoft.com/office/drawing/2014/main" id="{28A126ED-EB1F-2CA3-44AD-DE05D58F4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6:notes">
            <a:extLst>
              <a:ext uri="{FF2B5EF4-FFF2-40B4-BE49-F238E27FC236}">
                <a16:creationId xmlns:a16="http://schemas.microsoft.com/office/drawing/2014/main" id="{1496D924-BE51-8209-07FB-77409D48475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8" name="Google Shape;128;p16:notes">
            <a:extLst>
              <a:ext uri="{FF2B5EF4-FFF2-40B4-BE49-F238E27FC236}">
                <a16:creationId xmlns:a16="http://schemas.microsoft.com/office/drawing/2014/main" id="{394911D6-3F24-9ED1-ED7B-85762047B2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338772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>
          <a:extLst>
            <a:ext uri="{FF2B5EF4-FFF2-40B4-BE49-F238E27FC236}">
              <a16:creationId xmlns:a16="http://schemas.microsoft.com/office/drawing/2014/main" id="{DCE9E8A2-BD7B-E7C0-0E3F-7B39E77CA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6:notes">
            <a:extLst>
              <a:ext uri="{FF2B5EF4-FFF2-40B4-BE49-F238E27FC236}">
                <a16:creationId xmlns:a16="http://schemas.microsoft.com/office/drawing/2014/main" id="{9328CEEF-14C0-9A1D-FE60-838793C24CA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8" name="Google Shape;128;p16:notes">
            <a:extLst>
              <a:ext uri="{FF2B5EF4-FFF2-40B4-BE49-F238E27FC236}">
                <a16:creationId xmlns:a16="http://schemas.microsoft.com/office/drawing/2014/main" id="{3ADEA527-22A4-4AD2-6B13-007DAE63132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603878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>
          <a:extLst>
            <a:ext uri="{FF2B5EF4-FFF2-40B4-BE49-F238E27FC236}">
              <a16:creationId xmlns:a16="http://schemas.microsoft.com/office/drawing/2014/main" id="{D0D3440F-0FB5-0035-4AD5-3AB9AC537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6:notes">
            <a:extLst>
              <a:ext uri="{FF2B5EF4-FFF2-40B4-BE49-F238E27FC236}">
                <a16:creationId xmlns:a16="http://schemas.microsoft.com/office/drawing/2014/main" id="{74224B7D-0D88-551F-4D83-B493A9941E9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8" name="Google Shape;128;p16:notes">
            <a:extLst>
              <a:ext uri="{FF2B5EF4-FFF2-40B4-BE49-F238E27FC236}">
                <a16:creationId xmlns:a16="http://schemas.microsoft.com/office/drawing/2014/main" id="{399E0F21-3862-31B1-7FAE-697D545A3FC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1348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0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0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39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type="obj">
  <p:cSld name="Table of Content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2"/>
          <p:cNvSpPr txBox="1">
            <a:spLocks noGrp="1"/>
          </p:cNvSpPr>
          <p:nvPr>
            <p:ph type="body" idx="1"/>
          </p:nvPr>
        </p:nvSpPr>
        <p:spPr>
          <a:xfrm>
            <a:off x="141200" y="1119462"/>
            <a:ext cx="8209350" cy="357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228600" lvl="0" indent="-444500" algn="l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SzPts val="10400"/>
              <a:buChar char="•"/>
              <a:defRPr sz="5200"/>
            </a:lvl1pPr>
            <a:lvl2pPr marL="457200" lvl="1" indent="-444500" algn="l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SzPts val="10400"/>
              <a:buFont typeface="DM Serif Display"/>
              <a:buChar char="–"/>
              <a:defRPr sz="5200">
                <a:latin typeface="DM Serif Display"/>
                <a:ea typeface="DM Serif Display"/>
                <a:cs typeface="DM Serif Display"/>
                <a:sym typeface="DM Serif Display"/>
              </a:defRPr>
            </a:lvl2pPr>
            <a:lvl3pPr marL="685800" lvl="2" indent="-444500" algn="l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SzPts val="10400"/>
              <a:buFont typeface="DM Serif Display"/>
              <a:buChar char="•"/>
              <a:defRPr sz="5200">
                <a:latin typeface="DM Serif Display"/>
                <a:ea typeface="DM Serif Display"/>
                <a:cs typeface="DM Serif Display"/>
                <a:sym typeface="DM Serif Display"/>
              </a:defRPr>
            </a:lvl3pPr>
            <a:lvl4pPr marL="914400" lvl="3" indent="-444500" algn="l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SzPts val="10400"/>
              <a:buFont typeface="DM Serif Display"/>
              <a:buChar char="–"/>
              <a:defRPr sz="5200">
                <a:latin typeface="DM Serif Display"/>
                <a:ea typeface="DM Serif Display"/>
                <a:cs typeface="DM Serif Display"/>
                <a:sym typeface="DM Serif Display"/>
              </a:defRPr>
            </a:lvl4pPr>
            <a:lvl5pPr marL="1143000" lvl="4" indent="-444500" algn="l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SzPts val="10400"/>
              <a:buFont typeface="DM Serif Display"/>
              <a:buChar char="»"/>
              <a:defRPr sz="5200">
                <a:latin typeface="DM Serif Display"/>
                <a:ea typeface="DM Serif Display"/>
                <a:cs typeface="DM Serif Display"/>
                <a:sym typeface="DM Serif Display"/>
              </a:defRPr>
            </a:lvl5pPr>
            <a:lvl6pPr marL="1371600" lvl="5" indent="-444500" algn="l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SzPts val="10400"/>
              <a:buFont typeface="DM Serif Display"/>
              <a:buChar char="•"/>
              <a:defRPr sz="5200">
                <a:latin typeface="DM Serif Display"/>
                <a:ea typeface="DM Serif Display"/>
                <a:cs typeface="DM Serif Display"/>
                <a:sym typeface="DM Serif Display"/>
              </a:defRPr>
            </a:lvl6pPr>
            <a:lvl7pPr marL="1600200" lvl="6" indent="-444500" algn="l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SzPts val="10400"/>
              <a:buFont typeface="DM Serif Display"/>
              <a:buChar char="•"/>
              <a:defRPr sz="5200">
                <a:latin typeface="DM Serif Display"/>
                <a:ea typeface="DM Serif Display"/>
                <a:cs typeface="DM Serif Display"/>
                <a:sym typeface="DM Serif Display"/>
              </a:defRPr>
            </a:lvl7pPr>
            <a:lvl8pPr marL="1828800" lvl="7" indent="-444500" algn="l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SzPts val="10400"/>
              <a:buFont typeface="DM Serif Display"/>
              <a:buChar char="•"/>
              <a:defRPr sz="5200">
                <a:latin typeface="DM Serif Display"/>
                <a:ea typeface="DM Serif Display"/>
                <a:cs typeface="DM Serif Display"/>
                <a:sym typeface="DM Serif Display"/>
              </a:defRPr>
            </a:lvl8pPr>
            <a:lvl9pPr marL="2057400" lvl="8" indent="-444500" algn="l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SzPts val="10400"/>
              <a:buFont typeface="DM Serif Display"/>
              <a:buChar char="•"/>
              <a:defRPr sz="5200">
                <a:latin typeface="DM Serif Display"/>
                <a:ea typeface="DM Serif Display"/>
                <a:cs typeface="DM Serif Display"/>
                <a:sym typeface="DM Serif Display"/>
              </a:defRPr>
            </a:lvl9pPr>
          </a:lstStyle>
          <a:p>
            <a:endParaRPr/>
          </a:p>
        </p:txBody>
      </p:sp>
      <p:sp>
        <p:nvSpPr>
          <p:cNvPr id="20" name="Google Shape;20;p2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7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>
              <a:buNone/>
              <a:defRPr sz="12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lvl="1">
              <a:buNone/>
              <a:defRPr sz="12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2pPr>
            <a:lvl3pPr lvl="2">
              <a:buNone/>
              <a:defRPr sz="12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3pPr>
            <a:lvl4pPr lvl="3">
              <a:buNone/>
              <a:defRPr sz="12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4pPr>
            <a:lvl5pPr lvl="4">
              <a:buNone/>
              <a:defRPr sz="12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5pPr>
            <a:lvl6pPr lvl="5">
              <a:buNone/>
              <a:defRPr sz="12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6pPr>
            <a:lvl7pPr lvl="6">
              <a:buNone/>
              <a:defRPr sz="12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7pPr>
            <a:lvl8pPr lvl="7">
              <a:buNone/>
              <a:defRPr sz="12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8pPr>
            <a:lvl9pPr lvl="8">
              <a:buNone/>
              <a:defRPr sz="12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520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 type="secHead">
  <p:cSld name="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3"/>
          <p:cNvSpPr>
            <a:spLocks noGrp="1"/>
          </p:cNvSpPr>
          <p:nvPr>
            <p:ph type="pic" idx="2"/>
          </p:nvPr>
        </p:nvSpPr>
        <p:spPr>
          <a:xfrm>
            <a:off x="-87" y="0"/>
            <a:ext cx="33786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3" name="Google Shape;23;p2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7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>
              <a:buNone/>
              <a:defRPr sz="12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lvl="1">
              <a:buNone/>
              <a:defRPr sz="12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2pPr>
            <a:lvl3pPr lvl="2">
              <a:buNone/>
              <a:defRPr sz="12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3pPr>
            <a:lvl4pPr lvl="3">
              <a:buNone/>
              <a:defRPr sz="12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4pPr>
            <a:lvl5pPr lvl="4">
              <a:buNone/>
              <a:defRPr sz="12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5pPr>
            <a:lvl6pPr lvl="5">
              <a:buNone/>
              <a:defRPr sz="12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6pPr>
            <a:lvl7pPr lvl="6">
              <a:buNone/>
              <a:defRPr sz="12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7pPr>
            <a:lvl8pPr lvl="7">
              <a:buNone/>
              <a:defRPr sz="12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8pPr>
            <a:lvl9pPr lvl="8">
              <a:buNone/>
              <a:defRPr sz="12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491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allery" type="twoObj">
  <p:cSld name="Galler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4"/>
          <p:cNvSpPr>
            <a:spLocks noGrp="1"/>
          </p:cNvSpPr>
          <p:nvPr>
            <p:ph type="pic" idx="2"/>
          </p:nvPr>
        </p:nvSpPr>
        <p:spPr>
          <a:xfrm>
            <a:off x="2953363" y="516150"/>
            <a:ext cx="2780400" cy="1580700"/>
          </a:xfrm>
          <a:prstGeom prst="rect">
            <a:avLst/>
          </a:prstGeom>
          <a:noFill/>
          <a:ln>
            <a:noFill/>
          </a:ln>
        </p:spPr>
      </p:sp>
      <p:sp>
        <p:nvSpPr>
          <p:cNvPr id="26" name="Google Shape;26;p24"/>
          <p:cNvSpPr>
            <a:spLocks noGrp="1"/>
          </p:cNvSpPr>
          <p:nvPr>
            <p:ph type="pic" idx="3"/>
          </p:nvPr>
        </p:nvSpPr>
        <p:spPr>
          <a:xfrm>
            <a:off x="6182963" y="516150"/>
            <a:ext cx="2780400" cy="1580700"/>
          </a:xfrm>
          <a:prstGeom prst="rect">
            <a:avLst/>
          </a:prstGeom>
          <a:noFill/>
          <a:ln>
            <a:noFill/>
          </a:ln>
        </p:spPr>
      </p:sp>
      <p:sp>
        <p:nvSpPr>
          <p:cNvPr id="27" name="Google Shape;27;p24"/>
          <p:cNvSpPr>
            <a:spLocks noGrp="1"/>
          </p:cNvSpPr>
          <p:nvPr>
            <p:ph type="pic" idx="4"/>
          </p:nvPr>
        </p:nvSpPr>
        <p:spPr>
          <a:xfrm>
            <a:off x="-1444800" y="2285088"/>
            <a:ext cx="2780400" cy="1580700"/>
          </a:xfrm>
          <a:prstGeom prst="rect">
            <a:avLst/>
          </a:prstGeom>
          <a:noFill/>
          <a:ln>
            <a:noFill/>
          </a:ln>
        </p:spPr>
      </p:sp>
      <p:sp>
        <p:nvSpPr>
          <p:cNvPr id="28" name="Google Shape;28;p24"/>
          <p:cNvSpPr>
            <a:spLocks noGrp="1"/>
          </p:cNvSpPr>
          <p:nvPr>
            <p:ph type="pic" idx="5"/>
          </p:nvPr>
        </p:nvSpPr>
        <p:spPr>
          <a:xfrm>
            <a:off x="1784800" y="2285088"/>
            <a:ext cx="2780400" cy="1580700"/>
          </a:xfrm>
          <a:prstGeom prst="rect">
            <a:avLst/>
          </a:prstGeom>
          <a:noFill/>
          <a:ln>
            <a:noFill/>
          </a:ln>
        </p:spPr>
      </p:sp>
      <p:sp>
        <p:nvSpPr>
          <p:cNvPr id="29" name="Google Shape;29;p24"/>
          <p:cNvSpPr>
            <a:spLocks noGrp="1"/>
          </p:cNvSpPr>
          <p:nvPr>
            <p:ph type="pic" idx="6"/>
          </p:nvPr>
        </p:nvSpPr>
        <p:spPr>
          <a:xfrm>
            <a:off x="5014400" y="2285088"/>
            <a:ext cx="2780400" cy="1580700"/>
          </a:xfrm>
          <a:prstGeom prst="rect">
            <a:avLst/>
          </a:prstGeom>
          <a:noFill/>
          <a:ln>
            <a:noFill/>
          </a:ln>
        </p:spPr>
      </p:sp>
      <p:sp>
        <p:nvSpPr>
          <p:cNvPr id="30" name="Google Shape;30;p24"/>
          <p:cNvSpPr>
            <a:spLocks noGrp="1"/>
          </p:cNvSpPr>
          <p:nvPr>
            <p:ph type="pic" idx="7"/>
          </p:nvPr>
        </p:nvSpPr>
        <p:spPr>
          <a:xfrm>
            <a:off x="8215663" y="2297550"/>
            <a:ext cx="2780400" cy="1580700"/>
          </a:xfrm>
          <a:prstGeom prst="rect">
            <a:avLst/>
          </a:prstGeom>
          <a:noFill/>
          <a:ln>
            <a:noFill/>
          </a:ln>
        </p:spPr>
      </p:sp>
      <p:sp>
        <p:nvSpPr>
          <p:cNvPr id="31" name="Google Shape;31;p24"/>
          <p:cNvSpPr>
            <a:spLocks noGrp="1"/>
          </p:cNvSpPr>
          <p:nvPr>
            <p:ph type="pic" idx="8"/>
          </p:nvPr>
        </p:nvSpPr>
        <p:spPr>
          <a:xfrm>
            <a:off x="-276238" y="516150"/>
            <a:ext cx="2780400" cy="1580700"/>
          </a:xfrm>
          <a:prstGeom prst="rect">
            <a:avLst/>
          </a:prstGeom>
          <a:noFill/>
          <a:ln>
            <a:noFill/>
          </a:ln>
        </p:spPr>
      </p:sp>
      <p:sp>
        <p:nvSpPr>
          <p:cNvPr id="32" name="Google Shape;32;p2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7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>
              <a:buNone/>
              <a:defRPr sz="12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lvl="1">
              <a:buNone/>
              <a:defRPr sz="12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2pPr>
            <a:lvl3pPr lvl="2">
              <a:buNone/>
              <a:defRPr sz="12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3pPr>
            <a:lvl4pPr lvl="3">
              <a:buNone/>
              <a:defRPr sz="12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4pPr>
            <a:lvl5pPr lvl="4">
              <a:buNone/>
              <a:defRPr sz="12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5pPr>
            <a:lvl6pPr lvl="5">
              <a:buNone/>
              <a:defRPr sz="12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6pPr>
            <a:lvl7pPr lvl="6">
              <a:buNone/>
              <a:defRPr sz="12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7pPr>
            <a:lvl8pPr lvl="7">
              <a:buNone/>
              <a:defRPr sz="12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8pPr>
            <a:lvl9pPr lvl="8">
              <a:buNone/>
              <a:defRPr sz="12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021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6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6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6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942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7"/>
          <p:cNvSpPr txBox="1">
            <a:spLocks noGrp="1"/>
          </p:cNvSpPr>
          <p:nvPr>
            <p:ph type="title"/>
          </p:nvPr>
        </p:nvSpPr>
        <p:spPr>
          <a:xfrm>
            <a:off x="1714500" y="2299450"/>
            <a:ext cx="5728500" cy="8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400"/>
              <a:buNone/>
              <a:defRPr sz="7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4049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type="obj">
  <p:cSld name="Table of Content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8"/>
          <p:cNvSpPr txBox="1">
            <a:spLocks noGrp="1"/>
          </p:cNvSpPr>
          <p:nvPr>
            <p:ph type="body" idx="1"/>
          </p:nvPr>
        </p:nvSpPr>
        <p:spPr>
          <a:xfrm>
            <a:off x="141200" y="1119462"/>
            <a:ext cx="8209350" cy="357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228600" lvl="0" indent="-444500" algn="l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SzPts val="10400"/>
              <a:buChar char="•"/>
              <a:defRPr sz="5200"/>
            </a:lvl1pPr>
            <a:lvl2pPr marL="457200" lvl="1" indent="-444500" algn="l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SzPts val="10400"/>
              <a:buFont typeface="DM Serif Display"/>
              <a:buChar char="–"/>
              <a:defRPr sz="5200">
                <a:latin typeface="DM Serif Display"/>
                <a:ea typeface="DM Serif Display"/>
                <a:cs typeface="DM Serif Display"/>
                <a:sym typeface="DM Serif Display"/>
              </a:defRPr>
            </a:lvl2pPr>
            <a:lvl3pPr marL="685800" lvl="2" indent="-444500" algn="l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SzPts val="10400"/>
              <a:buFont typeface="DM Serif Display"/>
              <a:buChar char="•"/>
              <a:defRPr sz="5200">
                <a:latin typeface="DM Serif Display"/>
                <a:ea typeface="DM Serif Display"/>
                <a:cs typeface="DM Serif Display"/>
                <a:sym typeface="DM Serif Display"/>
              </a:defRPr>
            </a:lvl3pPr>
            <a:lvl4pPr marL="914400" lvl="3" indent="-444500" algn="l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SzPts val="10400"/>
              <a:buFont typeface="DM Serif Display"/>
              <a:buChar char="–"/>
              <a:defRPr sz="5200">
                <a:latin typeface="DM Serif Display"/>
                <a:ea typeface="DM Serif Display"/>
                <a:cs typeface="DM Serif Display"/>
                <a:sym typeface="DM Serif Display"/>
              </a:defRPr>
            </a:lvl4pPr>
            <a:lvl5pPr marL="1143000" lvl="4" indent="-444500" algn="l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SzPts val="10400"/>
              <a:buFont typeface="DM Serif Display"/>
              <a:buChar char="»"/>
              <a:defRPr sz="5200">
                <a:latin typeface="DM Serif Display"/>
                <a:ea typeface="DM Serif Display"/>
                <a:cs typeface="DM Serif Display"/>
                <a:sym typeface="DM Serif Display"/>
              </a:defRPr>
            </a:lvl5pPr>
            <a:lvl6pPr marL="1371600" lvl="5" indent="-444500" algn="l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SzPts val="10400"/>
              <a:buFont typeface="DM Serif Display"/>
              <a:buChar char="•"/>
              <a:defRPr sz="5200">
                <a:latin typeface="DM Serif Display"/>
                <a:ea typeface="DM Serif Display"/>
                <a:cs typeface="DM Serif Display"/>
                <a:sym typeface="DM Serif Display"/>
              </a:defRPr>
            </a:lvl6pPr>
            <a:lvl7pPr marL="1600200" lvl="6" indent="-444500" algn="l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SzPts val="10400"/>
              <a:buFont typeface="DM Serif Display"/>
              <a:buChar char="•"/>
              <a:defRPr sz="5200">
                <a:latin typeface="DM Serif Display"/>
                <a:ea typeface="DM Serif Display"/>
                <a:cs typeface="DM Serif Display"/>
                <a:sym typeface="DM Serif Display"/>
              </a:defRPr>
            </a:lvl7pPr>
            <a:lvl8pPr marL="1828800" lvl="7" indent="-444500" algn="l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SzPts val="10400"/>
              <a:buFont typeface="DM Serif Display"/>
              <a:buChar char="•"/>
              <a:defRPr sz="5200">
                <a:latin typeface="DM Serif Display"/>
                <a:ea typeface="DM Serif Display"/>
                <a:cs typeface="DM Serif Display"/>
                <a:sym typeface="DM Serif Display"/>
              </a:defRPr>
            </a:lvl8pPr>
            <a:lvl9pPr marL="2057400" lvl="8" indent="-444500" algn="l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SzPts val="10400"/>
              <a:buFont typeface="DM Serif Display"/>
              <a:buChar char="•"/>
              <a:defRPr sz="5200">
                <a:latin typeface="DM Serif Display"/>
                <a:ea typeface="DM Serif Display"/>
                <a:cs typeface="DM Serif Display"/>
                <a:sym typeface="DM Serif Display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7287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 type="secHead">
  <p:cSld name="Conten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9"/>
          <p:cNvSpPr>
            <a:spLocks noGrp="1"/>
          </p:cNvSpPr>
          <p:nvPr>
            <p:ph type="pic" idx="2"/>
          </p:nvPr>
        </p:nvSpPr>
        <p:spPr>
          <a:xfrm>
            <a:off x="-87" y="0"/>
            <a:ext cx="3378600" cy="51435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834512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allery" type="twoObj">
  <p:cSld name="Galler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0"/>
          <p:cNvSpPr>
            <a:spLocks noGrp="1"/>
          </p:cNvSpPr>
          <p:nvPr>
            <p:ph type="pic" idx="2"/>
          </p:nvPr>
        </p:nvSpPr>
        <p:spPr>
          <a:xfrm>
            <a:off x="2953363" y="516150"/>
            <a:ext cx="2780400" cy="1580700"/>
          </a:xfrm>
          <a:prstGeom prst="rect">
            <a:avLst/>
          </a:prstGeom>
          <a:noFill/>
          <a:ln>
            <a:noFill/>
          </a:ln>
        </p:spPr>
      </p:sp>
      <p:sp>
        <p:nvSpPr>
          <p:cNvPr id="24" name="Google Shape;24;p40"/>
          <p:cNvSpPr>
            <a:spLocks noGrp="1"/>
          </p:cNvSpPr>
          <p:nvPr>
            <p:ph type="pic" idx="3"/>
          </p:nvPr>
        </p:nvSpPr>
        <p:spPr>
          <a:xfrm>
            <a:off x="6182963" y="516150"/>
            <a:ext cx="2780400" cy="1580700"/>
          </a:xfrm>
          <a:prstGeom prst="rect">
            <a:avLst/>
          </a:prstGeom>
          <a:noFill/>
          <a:ln>
            <a:noFill/>
          </a:ln>
        </p:spPr>
      </p:sp>
      <p:sp>
        <p:nvSpPr>
          <p:cNvPr id="25" name="Google Shape;25;p40"/>
          <p:cNvSpPr>
            <a:spLocks noGrp="1"/>
          </p:cNvSpPr>
          <p:nvPr>
            <p:ph type="pic" idx="4"/>
          </p:nvPr>
        </p:nvSpPr>
        <p:spPr>
          <a:xfrm>
            <a:off x="-1444800" y="2285088"/>
            <a:ext cx="2780400" cy="1580700"/>
          </a:xfrm>
          <a:prstGeom prst="rect">
            <a:avLst/>
          </a:prstGeom>
          <a:noFill/>
          <a:ln>
            <a:noFill/>
          </a:ln>
        </p:spPr>
      </p:sp>
      <p:sp>
        <p:nvSpPr>
          <p:cNvPr id="26" name="Google Shape;26;p40"/>
          <p:cNvSpPr>
            <a:spLocks noGrp="1"/>
          </p:cNvSpPr>
          <p:nvPr>
            <p:ph type="pic" idx="5"/>
          </p:nvPr>
        </p:nvSpPr>
        <p:spPr>
          <a:xfrm>
            <a:off x="1784800" y="2285088"/>
            <a:ext cx="2780400" cy="1580700"/>
          </a:xfrm>
          <a:prstGeom prst="rect">
            <a:avLst/>
          </a:prstGeom>
          <a:noFill/>
          <a:ln>
            <a:noFill/>
          </a:ln>
        </p:spPr>
      </p:sp>
      <p:sp>
        <p:nvSpPr>
          <p:cNvPr id="27" name="Google Shape;27;p40"/>
          <p:cNvSpPr>
            <a:spLocks noGrp="1"/>
          </p:cNvSpPr>
          <p:nvPr>
            <p:ph type="pic" idx="6"/>
          </p:nvPr>
        </p:nvSpPr>
        <p:spPr>
          <a:xfrm>
            <a:off x="5014400" y="2285088"/>
            <a:ext cx="2780400" cy="1580700"/>
          </a:xfrm>
          <a:prstGeom prst="rect">
            <a:avLst/>
          </a:prstGeom>
          <a:noFill/>
          <a:ln>
            <a:noFill/>
          </a:ln>
        </p:spPr>
      </p:sp>
      <p:sp>
        <p:nvSpPr>
          <p:cNvPr id="28" name="Google Shape;28;p40"/>
          <p:cNvSpPr>
            <a:spLocks noGrp="1"/>
          </p:cNvSpPr>
          <p:nvPr>
            <p:ph type="pic" idx="7"/>
          </p:nvPr>
        </p:nvSpPr>
        <p:spPr>
          <a:xfrm>
            <a:off x="8215663" y="2297550"/>
            <a:ext cx="2780400" cy="1580700"/>
          </a:xfrm>
          <a:prstGeom prst="rect">
            <a:avLst/>
          </a:prstGeom>
          <a:noFill/>
          <a:ln>
            <a:noFill/>
          </a:ln>
        </p:spPr>
      </p:sp>
      <p:sp>
        <p:nvSpPr>
          <p:cNvPr id="29" name="Google Shape;29;p40"/>
          <p:cNvSpPr>
            <a:spLocks noGrp="1"/>
          </p:cNvSpPr>
          <p:nvPr>
            <p:ph type="pic" idx="8"/>
          </p:nvPr>
        </p:nvSpPr>
        <p:spPr>
          <a:xfrm>
            <a:off x="-276238" y="516150"/>
            <a:ext cx="2780400" cy="15807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393570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9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DM Serif Display"/>
              <a:buNone/>
              <a:defRPr sz="4400" b="0" i="0" u="none" strike="noStrike" cap="none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9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DM Serif Display"/>
              <a:buChar char="•"/>
              <a:defRPr sz="3200" b="0" i="0" u="none" strike="noStrike" cap="none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DM Sans"/>
              <a:buChar char="–"/>
              <a:defRPr sz="28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Char char="•"/>
              <a:defRPr sz="24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DM Sans"/>
              <a:buChar char="–"/>
              <a:defRPr sz="20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DM Sans"/>
              <a:buChar char="»"/>
              <a:defRPr sz="20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DM Sans"/>
              <a:buChar char="•"/>
              <a:defRPr sz="20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DM Sans"/>
              <a:buChar char="•"/>
              <a:defRPr sz="20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DM Sans"/>
              <a:buChar char="•"/>
              <a:defRPr sz="20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DM Sans"/>
              <a:buChar char="•"/>
              <a:defRPr sz="20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8" name="Google Shape;8;p19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9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9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Google Shape;11;p19" descr="A black and white logo&#10;&#10;AI-generated content may be incorrect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05925" y="4105425"/>
            <a:ext cx="1038076" cy="10380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505898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5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DM Serif Display"/>
              <a:buNone/>
              <a:defRPr sz="4400" b="0" i="0" u="none" strike="noStrike" cap="none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5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DM Serif Display"/>
              <a:buChar char="•"/>
              <a:defRPr sz="3200" b="0" i="0" u="none" strike="noStrike" cap="none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DM Sans"/>
              <a:buChar char="–"/>
              <a:defRPr sz="28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Char char="•"/>
              <a:defRPr sz="24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DM Sans"/>
              <a:buChar char="–"/>
              <a:defRPr sz="20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DM Sans"/>
              <a:buChar char="»"/>
              <a:defRPr sz="20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DM Sans"/>
              <a:buChar char="•"/>
              <a:defRPr sz="20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DM Sans"/>
              <a:buChar char="•"/>
              <a:defRPr sz="20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DM Sans"/>
              <a:buChar char="•"/>
              <a:defRPr sz="20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DM Sans"/>
              <a:buChar char="•"/>
              <a:defRPr sz="20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8" name="Google Shape;8;p35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5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5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Google Shape;11;p35" descr="A black and white logo&#10;&#10;AI-generated content may be incorrect.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105925" y="4105425"/>
            <a:ext cx="1038076" cy="10380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554209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" descr="A close up of a black background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" y="321"/>
            <a:ext cx="9142857" cy="5142857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1"/>
          <p:cNvSpPr txBox="1"/>
          <p:nvPr/>
        </p:nvSpPr>
        <p:spPr>
          <a:xfrm>
            <a:off x="310551" y="2251495"/>
            <a:ext cx="5833575" cy="3668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80000"/>
              </a:lnSpc>
              <a:buSzPts val="6000"/>
            </a:pPr>
            <a:endParaRPr lang="en-US" sz="3600" dirty="0">
              <a:solidFill>
                <a:srgbClr val="CEB053"/>
              </a:solidFill>
              <a:latin typeface="DM Serif Display"/>
              <a:ea typeface="DM Serif Display"/>
              <a:cs typeface="DM Serif Display"/>
              <a:sym typeface="DM Serif Display"/>
            </a:endParaRPr>
          </a:p>
          <a:p>
            <a:pPr defTabSz="457200">
              <a:lnSpc>
                <a:spcPct val="80000"/>
              </a:lnSpc>
              <a:buSzPts val="6000"/>
            </a:pPr>
            <a:r>
              <a:rPr lang="en-US" sz="3600" dirty="0">
                <a:solidFill>
                  <a:srgbClr val="CEB053"/>
                </a:solidFill>
                <a:latin typeface="DM Serif Display"/>
                <a:sym typeface="DM Serif Display"/>
              </a:rPr>
              <a:t>Leading Through Chaos &amp; Thriving In Change</a:t>
            </a:r>
          </a:p>
          <a:p>
            <a:pPr defTabSz="457200">
              <a:lnSpc>
                <a:spcPct val="80000"/>
              </a:lnSpc>
              <a:buSzPts val="6000"/>
            </a:pPr>
            <a:endParaRPr lang="en-US" sz="3600" dirty="0">
              <a:solidFill>
                <a:srgbClr val="CEB053"/>
              </a:solidFill>
              <a:latin typeface="DM Serif Display"/>
              <a:sym typeface="DM Serif Display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Raleway"/>
              <a:buNone/>
            </a:pPr>
            <a:r>
              <a:rPr lang="en-US" sz="1600" dirty="0">
                <a:solidFill>
                  <a:schemeClr val="bg1"/>
                </a:solidFill>
              </a:rPr>
              <a:t>Cally Christensen, Owner &amp; Principal Performance Consultant</a:t>
            </a: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Raleway"/>
              <a:buNone/>
            </a:pPr>
            <a:r>
              <a:rPr lang="en-US" sz="1600" dirty="0">
                <a:solidFill>
                  <a:schemeClr val="bg1"/>
                </a:solidFill>
              </a:rPr>
              <a:t>Christensen &amp; Company Consulting LLC</a:t>
            </a:r>
          </a:p>
          <a:p>
            <a:pPr defTabSz="457200">
              <a:lnSpc>
                <a:spcPct val="80000"/>
              </a:lnSpc>
              <a:buSzPts val="6000"/>
            </a:pPr>
            <a:endParaRPr lang="en-US" sz="3600" dirty="0">
              <a:solidFill>
                <a:srgbClr val="CEB053"/>
              </a:solidFill>
              <a:latin typeface="DM Serif Display"/>
              <a:sym typeface="DM Serif Display"/>
            </a:endParaRPr>
          </a:p>
          <a:p>
            <a:pPr defTabSz="457200">
              <a:lnSpc>
                <a:spcPct val="80000"/>
              </a:lnSpc>
              <a:buSzPts val="6000"/>
            </a:pPr>
            <a:endParaRPr lang="en-US" sz="3600" dirty="0">
              <a:solidFill>
                <a:srgbClr val="CEB053"/>
              </a:solidFill>
              <a:latin typeface="DM Serif Display"/>
              <a:sym typeface="DM Serif Display"/>
            </a:endParaRPr>
          </a:p>
          <a:p>
            <a:pPr defTabSz="457200">
              <a:lnSpc>
                <a:spcPct val="80000"/>
              </a:lnSpc>
              <a:buSzPts val="6000"/>
            </a:pPr>
            <a:endParaRPr sz="3600" dirty="0">
              <a:solidFill>
                <a:srgbClr val="CEB053"/>
              </a:solidFill>
            </a:endParaRPr>
          </a:p>
        </p:txBody>
      </p:sp>
      <p:pic>
        <p:nvPicPr>
          <p:cNvPr id="3" name="Picture 2" descr="A logo for a health care company&#10;&#10;Description automatically generated">
            <a:extLst>
              <a:ext uri="{FF2B5EF4-FFF2-40B4-BE49-F238E27FC236}">
                <a16:creationId xmlns:a16="http://schemas.microsoft.com/office/drawing/2014/main" id="{4AC5616A-0EA1-C06A-133D-4AAA4B83F0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551" y="311150"/>
            <a:ext cx="4445000" cy="2082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55AF7-1B58-5A04-EF08-DB4AA8D63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341;p34" descr="A black background with gold lines&#10;&#10;AI-generated content may be incorrect.">
            <a:extLst>
              <a:ext uri="{FF2B5EF4-FFF2-40B4-BE49-F238E27FC236}">
                <a16:creationId xmlns:a16="http://schemas.microsoft.com/office/drawing/2014/main" id="{F4DB244B-7E80-3690-44F5-2183D4CAF0B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9472"/>
          <a:stretch>
            <a:fillRect/>
          </a:stretch>
        </p:blipFill>
        <p:spPr>
          <a:xfrm rot="5400000">
            <a:off x="825032" y="-645007"/>
            <a:ext cx="4963477" cy="6613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5;p10" descr="A fox with its mouth open&#10;&#10;Description automatically generated">
            <a:extLst>
              <a:ext uri="{FF2B5EF4-FFF2-40B4-BE49-F238E27FC236}">
                <a16:creationId xmlns:a16="http://schemas.microsoft.com/office/drawing/2014/main" id="{7F541862-9CE1-CD24-D6EF-B7E9373B348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78741"/>
            <a:ext cx="9144001" cy="506475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20;p7">
            <a:extLst>
              <a:ext uri="{FF2B5EF4-FFF2-40B4-BE49-F238E27FC236}">
                <a16:creationId xmlns:a16="http://schemas.microsoft.com/office/drawing/2014/main" id="{A83132A5-EC9E-1852-D502-7A0CA0625D81}"/>
              </a:ext>
            </a:extLst>
          </p:cNvPr>
          <p:cNvSpPr txBox="1">
            <a:spLocks/>
          </p:cNvSpPr>
          <p:nvPr/>
        </p:nvSpPr>
        <p:spPr>
          <a:xfrm>
            <a:off x="2887467" y="78741"/>
            <a:ext cx="5705006" cy="10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000"/>
            </a:pPr>
            <a:r>
              <a:rPr lang="en-US" sz="3200" dirty="0">
                <a:solidFill>
                  <a:srgbClr val="CEB053"/>
                </a:solidFill>
                <a:latin typeface="DM Serif Display" pitchFamily="2" charset="0"/>
              </a:rPr>
              <a:t>DON’T PAY VAMPIRE FOXES…</a:t>
            </a:r>
            <a:endParaRPr lang="en-US" dirty="0">
              <a:solidFill>
                <a:srgbClr val="CEB053"/>
              </a:solidFill>
              <a:latin typeface="DM Serif Display" pitchFamily="2" charset="0"/>
            </a:endParaRPr>
          </a:p>
        </p:txBody>
      </p:sp>
      <p:sp>
        <p:nvSpPr>
          <p:cNvPr id="3" name="Google Shape;157;p10">
            <a:extLst>
              <a:ext uri="{FF2B5EF4-FFF2-40B4-BE49-F238E27FC236}">
                <a16:creationId xmlns:a16="http://schemas.microsoft.com/office/drawing/2014/main" id="{CA77E0DB-3D9D-0E9F-6D59-BC7134AB506D}"/>
              </a:ext>
            </a:extLst>
          </p:cNvPr>
          <p:cNvSpPr txBox="1"/>
          <p:nvPr/>
        </p:nvSpPr>
        <p:spPr>
          <a:xfrm>
            <a:off x="5526103" y="1404257"/>
            <a:ext cx="3097364" cy="78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ts val="1400"/>
              <a:buFont typeface="Varela"/>
              <a:buNone/>
            </a:pPr>
            <a:r>
              <a:rPr lang="en-US" sz="2000" b="0" i="0" u="none" strike="noStrike" cap="none" dirty="0">
                <a:solidFill>
                  <a:schemeClr val="lt1"/>
                </a:solidFill>
                <a:latin typeface="DM Serif Display" pitchFamily="2" charset="0"/>
                <a:ea typeface="Varela"/>
                <a:cs typeface="Varela"/>
                <a:sym typeface="Varela"/>
              </a:rPr>
              <a:t>They suck you dry of time, energy, and resources.</a:t>
            </a:r>
            <a:endParaRPr dirty="0">
              <a:latin typeface="DM Serif Display" pitchFamily="2" charset="0"/>
            </a:endParaRPr>
          </a:p>
        </p:txBody>
      </p:sp>
      <p:sp>
        <p:nvSpPr>
          <p:cNvPr id="7" name="Google Shape;156;p10">
            <a:extLst>
              <a:ext uri="{FF2B5EF4-FFF2-40B4-BE49-F238E27FC236}">
                <a16:creationId xmlns:a16="http://schemas.microsoft.com/office/drawing/2014/main" id="{95A4A2FE-530B-34AE-DACF-7C133C1CC014}"/>
              </a:ext>
            </a:extLst>
          </p:cNvPr>
          <p:cNvSpPr txBox="1">
            <a:spLocks/>
          </p:cNvSpPr>
          <p:nvPr/>
        </p:nvSpPr>
        <p:spPr>
          <a:xfrm>
            <a:off x="5254533" y="2954442"/>
            <a:ext cx="3640504" cy="78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DM Serif Display"/>
              <a:buChar char="•"/>
              <a:defRPr sz="3200" b="0" i="0" u="none" strike="noStrike" cap="none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DM Sans"/>
              <a:buChar char="–"/>
              <a:defRPr sz="28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Char char="•"/>
              <a:defRPr sz="24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DM Sans"/>
              <a:buChar char="–"/>
              <a:defRPr sz="20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DM Sans"/>
              <a:buChar char="»"/>
              <a:defRPr sz="20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DM Sans"/>
              <a:buChar char="•"/>
              <a:defRPr sz="20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DM Sans"/>
              <a:buChar char="•"/>
              <a:defRPr sz="20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DM Sans"/>
              <a:buChar char="•"/>
              <a:defRPr sz="20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DM Sans"/>
              <a:buChar char="•"/>
              <a:defRPr sz="20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ts val="1400"/>
              <a:buFont typeface="Varela"/>
              <a:buNone/>
            </a:pPr>
            <a:r>
              <a:rPr lang="en-US" sz="2400" b="1" i="1" dirty="0">
                <a:solidFill>
                  <a:srgbClr val="CEB053"/>
                </a:solidFill>
                <a:latin typeface="DM Serif Display" pitchFamily="2" charset="0"/>
                <a:ea typeface="Varela"/>
                <a:cs typeface="Varela"/>
                <a:sym typeface="Varela"/>
              </a:rPr>
              <a:t>Boundaries = </a:t>
            </a:r>
          </a:p>
          <a:p>
            <a:pPr marL="0" indent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ts val="1400"/>
              <a:buFont typeface="Varela"/>
              <a:buNone/>
            </a:pPr>
            <a:r>
              <a:rPr lang="en-US" sz="2400" b="1" i="1" dirty="0">
                <a:solidFill>
                  <a:srgbClr val="CEB053"/>
                </a:solidFill>
                <a:latin typeface="DM Serif Display" pitchFamily="2" charset="0"/>
                <a:ea typeface="Varela"/>
                <a:cs typeface="Varela"/>
                <a:sym typeface="Varela"/>
              </a:rPr>
              <a:t>save your energy dollars!</a:t>
            </a:r>
          </a:p>
        </p:txBody>
      </p:sp>
    </p:spTree>
    <p:extLst>
      <p:ext uri="{BB962C8B-B14F-4D97-AF65-F5344CB8AC3E}">
        <p14:creationId xmlns:p14="http://schemas.microsoft.com/office/powerpoint/2010/main" val="243128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822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822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322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29">
          <a:extLst>
            <a:ext uri="{FF2B5EF4-FFF2-40B4-BE49-F238E27FC236}">
              <a16:creationId xmlns:a16="http://schemas.microsoft.com/office/drawing/2014/main" id="{DE3E4EF3-4632-765D-46DF-C21285C8F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6">
            <a:extLst>
              <a:ext uri="{FF2B5EF4-FFF2-40B4-BE49-F238E27FC236}">
                <a16:creationId xmlns:a16="http://schemas.microsoft.com/office/drawing/2014/main" id="{7C61BCF4-E7FB-E2C3-5575-9EEEF923A745}"/>
              </a:ext>
            </a:extLst>
          </p:cNvPr>
          <p:cNvSpPr txBox="1"/>
          <p:nvPr/>
        </p:nvSpPr>
        <p:spPr>
          <a:xfrm>
            <a:off x="1768385" y="2131141"/>
            <a:ext cx="4393800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buSzPts val="2100"/>
            </a:pPr>
            <a:endParaRPr sz="700"/>
          </a:p>
        </p:txBody>
      </p:sp>
      <p:sp>
        <p:nvSpPr>
          <p:cNvPr id="132" name="Google Shape;132;p16">
            <a:extLst>
              <a:ext uri="{FF2B5EF4-FFF2-40B4-BE49-F238E27FC236}">
                <a16:creationId xmlns:a16="http://schemas.microsoft.com/office/drawing/2014/main" id="{9E8411ED-15B1-956F-3E8D-8E837E06F74F}"/>
              </a:ext>
            </a:extLst>
          </p:cNvPr>
          <p:cNvSpPr txBox="1"/>
          <p:nvPr/>
        </p:nvSpPr>
        <p:spPr>
          <a:xfrm>
            <a:off x="5703713" y="1090455"/>
            <a:ext cx="2925900" cy="75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70000"/>
              </a:lnSpc>
              <a:buSzPts val="8799"/>
            </a:pPr>
            <a:endParaRPr sz="700"/>
          </a:p>
        </p:txBody>
      </p:sp>
      <p:sp>
        <p:nvSpPr>
          <p:cNvPr id="134" name="Google Shape;134;p16">
            <a:extLst>
              <a:ext uri="{FF2B5EF4-FFF2-40B4-BE49-F238E27FC236}">
                <a16:creationId xmlns:a16="http://schemas.microsoft.com/office/drawing/2014/main" id="{40C7003B-7088-D9C6-E16C-E90BDC45A451}"/>
              </a:ext>
            </a:extLst>
          </p:cNvPr>
          <p:cNvSpPr txBox="1"/>
          <p:nvPr/>
        </p:nvSpPr>
        <p:spPr>
          <a:xfrm>
            <a:off x="5703713" y="4081621"/>
            <a:ext cx="2925900" cy="12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120000"/>
              </a:lnSpc>
              <a:buSzPts val="2100"/>
            </a:pPr>
            <a:endParaRPr sz="700"/>
          </a:p>
        </p:txBody>
      </p:sp>
      <p:sp>
        <p:nvSpPr>
          <p:cNvPr id="3" name="Google Shape;320;p23">
            <a:extLst>
              <a:ext uri="{FF2B5EF4-FFF2-40B4-BE49-F238E27FC236}">
                <a16:creationId xmlns:a16="http://schemas.microsoft.com/office/drawing/2014/main" id="{2F3CD95A-BAF5-C659-857E-7FA82079C47F}"/>
              </a:ext>
            </a:extLst>
          </p:cNvPr>
          <p:cNvSpPr txBox="1">
            <a:spLocks/>
          </p:cNvSpPr>
          <p:nvPr/>
        </p:nvSpPr>
        <p:spPr>
          <a:xfrm>
            <a:off x="1711234" y="348011"/>
            <a:ext cx="3873795" cy="554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aleway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EB053"/>
                </a:solidFill>
                <a:effectLst/>
                <a:uLnTx/>
                <a:uFillTx/>
                <a:latin typeface="DM Serif Display" pitchFamily="2" charset="0"/>
                <a:sym typeface="Raleway"/>
              </a:rPr>
              <a:t>#HealthHacks </a:t>
            </a:r>
          </a:p>
        </p:txBody>
      </p:sp>
      <p:sp>
        <p:nvSpPr>
          <p:cNvPr id="5" name="Google Shape;321;p23">
            <a:extLst>
              <a:ext uri="{FF2B5EF4-FFF2-40B4-BE49-F238E27FC236}">
                <a16:creationId xmlns:a16="http://schemas.microsoft.com/office/drawing/2014/main" id="{85D541EE-19DD-3827-C7E1-2BD36A35E962}"/>
              </a:ext>
            </a:extLst>
          </p:cNvPr>
          <p:cNvSpPr txBox="1">
            <a:spLocks/>
          </p:cNvSpPr>
          <p:nvPr/>
        </p:nvSpPr>
        <p:spPr>
          <a:xfrm>
            <a:off x="1711235" y="1105461"/>
            <a:ext cx="1507200" cy="19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╺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1pPr>
            <a:lvl2pPr marL="914400" marR="0" lvl="1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2pPr>
            <a:lvl3pPr marL="1371600" marR="0" lvl="2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3pPr>
            <a:lvl4pPr marL="1828800" marR="0" lvl="3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4pPr>
            <a:lvl5pPr marL="2286000" marR="0" lvl="4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5pPr>
            <a:lvl6pPr marL="2743200" marR="0" lvl="5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6pPr>
            <a:lvl7pPr marL="3200400" marR="0" lvl="6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7pPr>
            <a:lvl8pPr marL="3657600" marR="0" lvl="7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8pPr>
            <a:lvl9pPr marL="4114800" marR="0" lvl="8" indent="-2921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r>
              <a:rPr kumimoji="0" lang="en-US" sz="1100" b="1" i="0" u="sng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 pitchFamily="2" charset="0"/>
                <a:sym typeface="Varela"/>
              </a:rPr>
              <a:t>Boundaries</a:t>
            </a:r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 pitchFamily="2" charset="0"/>
                <a:sym typeface="Varela"/>
              </a:rPr>
              <a:t>Manage Expectations</a:t>
            </a:r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endParaRPr kumimoji="0" lang="en-US" sz="11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 pitchFamily="2" charset="0"/>
                <a:sym typeface="Varela"/>
              </a:rPr>
              <a:t>Be Reliable</a:t>
            </a: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 pitchFamily="2" charset="0"/>
                <a:sym typeface="Varela"/>
              </a:rPr>
              <a:t> &amp; </a:t>
            </a: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 pitchFamily="2" charset="0"/>
                <a:sym typeface="Varela"/>
              </a:rPr>
              <a:t>Consistent</a:t>
            </a:r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endParaRPr kumimoji="0" lang="en-US" sz="11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 pitchFamily="2" charset="0"/>
                <a:sym typeface="Varela"/>
              </a:rPr>
              <a:t>Have Fun, Laugh 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</p:txBody>
      </p:sp>
      <p:sp>
        <p:nvSpPr>
          <p:cNvPr id="6" name="Google Shape;322;p23">
            <a:extLst>
              <a:ext uri="{FF2B5EF4-FFF2-40B4-BE49-F238E27FC236}">
                <a16:creationId xmlns:a16="http://schemas.microsoft.com/office/drawing/2014/main" id="{7F2B1A39-DCE7-624B-5DAC-AAFC94FB0317}"/>
              </a:ext>
            </a:extLst>
          </p:cNvPr>
          <p:cNvSpPr txBox="1">
            <a:spLocks/>
          </p:cNvSpPr>
          <p:nvPr/>
        </p:nvSpPr>
        <p:spPr>
          <a:xfrm>
            <a:off x="3295785" y="902194"/>
            <a:ext cx="1507200" cy="2106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╺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1pPr>
            <a:lvl2pPr marL="914400" marR="0" lvl="1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2pPr>
            <a:lvl3pPr marL="1371600" marR="0" lvl="2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3pPr>
            <a:lvl4pPr marL="1828800" marR="0" lvl="3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4pPr>
            <a:lvl5pPr marL="2286000" marR="0" lvl="4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5pPr>
            <a:lvl6pPr marL="2743200" marR="0" lvl="5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6pPr>
            <a:lvl7pPr marL="3200400" marR="0" lvl="6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7pPr>
            <a:lvl8pPr marL="3657600" marR="0" lvl="7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8pPr>
            <a:lvl9pPr marL="4114800" marR="0" lvl="8" indent="-2921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endParaRPr kumimoji="0" lang="en-US" sz="105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r>
              <a:rPr kumimoji="0" lang="en-US" sz="1100" b="1" i="0" u="sng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 pitchFamily="2" charset="0"/>
                <a:sym typeface="Varela"/>
              </a:rPr>
              <a:t>Grace</a:t>
            </a:r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 pitchFamily="2" charset="0"/>
                <a:sym typeface="Varela"/>
              </a:rPr>
              <a:t>People are going to make mistakes- yourself included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endParaRPr kumimoji="0" lang="en-US" sz="11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 pitchFamily="2" charset="0"/>
                <a:sym typeface="Varela"/>
              </a:rPr>
              <a:t>Be the safe space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</p:txBody>
      </p:sp>
      <p:sp>
        <p:nvSpPr>
          <p:cNvPr id="7" name="Google Shape;323;p23">
            <a:extLst>
              <a:ext uri="{FF2B5EF4-FFF2-40B4-BE49-F238E27FC236}">
                <a16:creationId xmlns:a16="http://schemas.microsoft.com/office/drawing/2014/main" id="{91F13E8F-CA62-7BAF-1BDD-5B9A4ED17C20}"/>
              </a:ext>
            </a:extLst>
          </p:cNvPr>
          <p:cNvSpPr txBox="1">
            <a:spLocks/>
          </p:cNvSpPr>
          <p:nvPr/>
        </p:nvSpPr>
        <p:spPr>
          <a:xfrm>
            <a:off x="4880335" y="1105461"/>
            <a:ext cx="1507200" cy="19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╺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1pPr>
            <a:lvl2pPr marL="914400" marR="0" lvl="1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2pPr>
            <a:lvl3pPr marL="1371600" marR="0" lvl="2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3pPr>
            <a:lvl4pPr marL="1828800" marR="0" lvl="3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4pPr>
            <a:lvl5pPr marL="2286000" marR="0" lvl="4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5pPr>
            <a:lvl6pPr marL="2743200" marR="0" lvl="5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6pPr>
            <a:lvl7pPr marL="3200400" marR="0" lvl="6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7pPr>
            <a:lvl8pPr marL="3657600" marR="0" lvl="7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8pPr>
            <a:lvl9pPr marL="4114800" marR="0" lvl="8" indent="-2921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r>
              <a:rPr kumimoji="0" lang="en-US" sz="1100" b="1" i="0" u="sng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 pitchFamily="2" charset="0"/>
                <a:sym typeface="Varela"/>
              </a:rPr>
              <a:t>Approachability</a:t>
            </a:r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 pitchFamily="2" charset="0"/>
                <a:sym typeface="Varela"/>
              </a:rPr>
              <a:t>Smile</a:t>
            </a: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 pitchFamily="2" charset="0"/>
                <a:sym typeface="Varela"/>
              </a:rPr>
              <a:t>, T</a:t>
            </a: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 pitchFamily="2" charset="0"/>
                <a:sym typeface="Varela"/>
              </a:rPr>
              <a:t>alk Last</a:t>
            </a:r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endParaRPr kumimoji="0" lang="en-US" sz="11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 pitchFamily="2" charset="0"/>
                <a:sym typeface="Varela"/>
              </a:rPr>
              <a:t>Carnegie Tips</a:t>
            </a:r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endParaRPr kumimoji="0" lang="en-US" sz="11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 pitchFamily="2" charset="0"/>
                <a:sym typeface="Varela"/>
              </a:rPr>
              <a:t>Yes,  &amp; Tell Me More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</p:txBody>
      </p:sp>
      <p:sp>
        <p:nvSpPr>
          <p:cNvPr id="8" name="Google Shape;325;p23">
            <a:extLst>
              <a:ext uri="{FF2B5EF4-FFF2-40B4-BE49-F238E27FC236}">
                <a16:creationId xmlns:a16="http://schemas.microsoft.com/office/drawing/2014/main" id="{9988FB1A-DB8E-DB05-A692-9A00F40B0C89}"/>
              </a:ext>
            </a:extLst>
          </p:cNvPr>
          <p:cNvSpPr txBox="1">
            <a:spLocks/>
          </p:cNvSpPr>
          <p:nvPr/>
        </p:nvSpPr>
        <p:spPr>
          <a:xfrm>
            <a:off x="1711235" y="3110060"/>
            <a:ext cx="1507200" cy="1771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╺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1pPr>
            <a:lvl2pPr marL="914400" marR="0" lvl="1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2pPr>
            <a:lvl3pPr marL="1371600" marR="0" lvl="2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3pPr>
            <a:lvl4pPr marL="1828800" marR="0" lvl="3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4pPr>
            <a:lvl5pPr marL="2286000" marR="0" lvl="4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5pPr>
            <a:lvl6pPr marL="2743200" marR="0" lvl="5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6pPr>
            <a:lvl7pPr marL="3200400" marR="0" lvl="6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7pPr>
            <a:lvl8pPr marL="3657600" marR="0" lvl="7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8pPr>
            <a:lvl9pPr marL="4114800" marR="0" lvl="8" indent="-2921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r>
              <a:rPr kumimoji="0" lang="en-US" sz="1200" b="1" i="0" u="sng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 pitchFamily="2" charset="0"/>
                <a:sym typeface="Varela"/>
              </a:rPr>
              <a:t>Nutrition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 pitchFamily="2" charset="0"/>
                <a:sym typeface="Varela"/>
              </a:rPr>
              <a:t>Eat the Rainbow</a:t>
            </a:r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endParaRPr kumimoji="0" lang="en-US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 pitchFamily="2" charset="0"/>
                <a:sym typeface="Varela"/>
              </a:rPr>
              <a:t>Fresh is Best</a:t>
            </a:r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endParaRPr kumimoji="0" lang="en-US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 pitchFamily="2" charset="0"/>
                <a:sym typeface="Varela"/>
              </a:rPr>
              <a:t>Plan Progressively 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</p:txBody>
      </p:sp>
      <p:sp>
        <p:nvSpPr>
          <p:cNvPr id="9" name="Google Shape;326;p23">
            <a:extLst>
              <a:ext uri="{FF2B5EF4-FFF2-40B4-BE49-F238E27FC236}">
                <a16:creationId xmlns:a16="http://schemas.microsoft.com/office/drawing/2014/main" id="{79255A84-AFF9-56BB-8A12-8D1606EC567C}"/>
              </a:ext>
            </a:extLst>
          </p:cNvPr>
          <p:cNvSpPr txBox="1">
            <a:spLocks/>
          </p:cNvSpPr>
          <p:nvPr/>
        </p:nvSpPr>
        <p:spPr>
          <a:xfrm>
            <a:off x="3295785" y="3110061"/>
            <a:ext cx="1507200" cy="11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╺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1pPr>
            <a:lvl2pPr marL="914400" marR="0" lvl="1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2pPr>
            <a:lvl3pPr marL="1371600" marR="0" lvl="2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3pPr>
            <a:lvl4pPr marL="1828800" marR="0" lvl="3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4pPr>
            <a:lvl5pPr marL="2286000" marR="0" lvl="4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5pPr>
            <a:lvl6pPr marL="2743200" marR="0" lvl="5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6pPr>
            <a:lvl7pPr marL="3200400" marR="0" lvl="6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7pPr>
            <a:lvl8pPr marL="3657600" marR="0" lvl="7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8pPr>
            <a:lvl9pPr marL="4114800" marR="0" lvl="8" indent="-2921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r>
              <a:rPr kumimoji="0" lang="en-US" sz="1100" b="1" i="0" u="sng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 pitchFamily="2" charset="0"/>
                <a:sym typeface="Varela"/>
              </a:rPr>
              <a:t>Sleep</a:t>
            </a:r>
            <a:endParaRPr kumimoji="0" lang="en-US" sz="10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 pitchFamily="2" charset="0"/>
                <a:sym typeface="Varela"/>
              </a:rPr>
              <a:t>8 to 10 hours</a:t>
            </a:r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endParaRPr kumimoji="0" lang="en-US" sz="11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 pitchFamily="2" charset="0"/>
                <a:sym typeface="Varela"/>
              </a:rPr>
              <a:t>Sleep Sanctuary</a:t>
            </a:r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 pitchFamily="2" charset="0"/>
                <a:sym typeface="Varela"/>
              </a:rPr>
              <a:t>Unplugged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 pitchFamily="2" charset="0"/>
                <a:sym typeface="Varela"/>
              </a:rPr>
              <a:t>Sleep Cool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</p:txBody>
      </p:sp>
      <p:sp>
        <p:nvSpPr>
          <p:cNvPr id="10" name="Google Shape;327;p23">
            <a:extLst>
              <a:ext uri="{FF2B5EF4-FFF2-40B4-BE49-F238E27FC236}">
                <a16:creationId xmlns:a16="http://schemas.microsoft.com/office/drawing/2014/main" id="{6641E015-51EB-BDB8-DDBF-91739923154B}"/>
              </a:ext>
            </a:extLst>
          </p:cNvPr>
          <p:cNvSpPr txBox="1">
            <a:spLocks/>
          </p:cNvSpPr>
          <p:nvPr/>
        </p:nvSpPr>
        <p:spPr>
          <a:xfrm>
            <a:off x="4880335" y="3110060"/>
            <a:ext cx="1507200" cy="1602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╺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1pPr>
            <a:lvl2pPr marL="914400" marR="0" lvl="1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2pPr>
            <a:lvl3pPr marL="1371600" marR="0" lvl="2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3pPr>
            <a:lvl4pPr marL="1828800" marR="0" lvl="3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4pPr>
            <a:lvl5pPr marL="2286000" marR="0" lvl="4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5pPr>
            <a:lvl6pPr marL="2743200" marR="0" lvl="5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6pPr>
            <a:lvl7pPr marL="3200400" marR="0" lvl="6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7pPr>
            <a:lvl8pPr marL="3657600" marR="0" lvl="7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8pPr>
            <a:lvl9pPr marL="4114800" marR="0" lvl="8" indent="-2921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000"/>
              <a:buFont typeface="Varela"/>
              <a:buChar char="╶"/>
              <a:defRPr sz="10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r>
              <a:rPr kumimoji="0" lang="en-US" sz="1100" b="1" i="0" u="sng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 pitchFamily="2" charset="0"/>
                <a:sym typeface="Varela"/>
              </a:rPr>
              <a:t>Move Your Body</a:t>
            </a:r>
            <a:endParaRPr kumimoji="0" lang="en-US" sz="10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 pitchFamily="2" charset="0"/>
                <a:sym typeface="Varela"/>
              </a:rPr>
              <a:t>Sitting is the new Smoking</a:t>
            </a:r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endParaRPr kumimoji="0" lang="en-US" sz="11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 pitchFamily="2" charset="0"/>
                <a:sym typeface="Varela"/>
              </a:rPr>
              <a:t>Functional</a:t>
            </a:r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endParaRPr kumimoji="0" lang="en-US" sz="11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 pitchFamily="2" charset="0"/>
                <a:sym typeface="Varela"/>
              </a:rPr>
              <a:t>Schedule Your Steps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000"/>
              <a:buFont typeface="Varela"/>
              <a:buNone/>
              <a:tabLst/>
              <a:defRPr/>
            </a:pPr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B9CDEDD-6336-D651-4A66-991A9413E512}"/>
              </a:ext>
            </a:extLst>
          </p:cNvPr>
          <p:cNvCxnSpPr>
            <a:cxnSpLocks/>
          </p:cNvCxnSpPr>
          <p:nvPr/>
        </p:nvCxnSpPr>
        <p:spPr>
          <a:xfrm>
            <a:off x="853482" y="0"/>
            <a:ext cx="0" cy="5142857"/>
          </a:xfrm>
          <a:prstGeom prst="line">
            <a:avLst/>
          </a:prstGeom>
          <a:ln w="28575">
            <a:solidFill>
              <a:srgbClr val="CEB0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blue and white marbled surface with gold lines&#10;&#10;AI-generated content may be incorrect.">
            <a:extLst>
              <a:ext uri="{FF2B5EF4-FFF2-40B4-BE49-F238E27FC236}">
                <a16:creationId xmlns:a16="http://schemas.microsoft.com/office/drawing/2014/main" id="{946355F6-7995-D841-3DF6-ABC7F3AB59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9117" r="11774"/>
          <a:stretch>
            <a:fillRect/>
          </a:stretch>
        </p:blipFill>
        <p:spPr>
          <a:xfrm rot="10800000">
            <a:off x="-1" y="1286"/>
            <a:ext cx="832735" cy="514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9338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6631F0-5F39-352C-C247-E78CCE751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3441" y="1184752"/>
            <a:ext cx="5728500" cy="816900"/>
          </a:xfrm>
        </p:spPr>
        <p:txBody>
          <a:bodyPr/>
          <a:lstStyle/>
          <a:p>
            <a:r>
              <a:rPr lang="en-US" dirty="0">
                <a:solidFill>
                  <a:srgbClr val="CEB053"/>
                </a:solidFill>
              </a:rPr>
              <a:t> </a:t>
            </a:r>
            <a:br>
              <a:rPr lang="en-US" dirty="0"/>
            </a:br>
            <a:r>
              <a:rPr lang="en-US" dirty="0"/>
              <a:t>Table Top</a:t>
            </a:r>
            <a:br>
              <a:rPr lang="en-US" dirty="0"/>
            </a:br>
            <a:r>
              <a:rPr lang="en-US" dirty="0"/>
              <a:t>Connection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43C836-D2A3-D55C-D9A8-22A9DD1413FF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8594725" y="4749800"/>
            <a:ext cx="549275" cy="393700"/>
          </a:xfrm>
        </p:spPr>
        <p:txBody>
          <a:bodyPr/>
          <a:lstStyle/>
          <a:p>
            <a:fld id="{00000000-1234-1234-1234-123412341234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6" name="Picture 5" descr="A close up of a black background&#10;&#10;AI-generated content may be incorrect.">
            <a:extLst>
              <a:ext uri="{FF2B5EF4-FFF2-40B4-BE49-F238E27FC236}">
                <a16:creationId xmlns:a16="http://schemas.microsoft.com/office/drawing/2014/main" id="{759F5F2E-4E91-B657-F8F7-E081BDFF01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4188" b="24848"/>
          <a:stretch>
            <a:fillRect/>
          </a:stretch>
        </p:blipFill>
        <p:spPr>
          <a:xfrm rot="10800000">
            <a:off x="-1" y="975359"/>
            <a:ext cx="5477692" cy="4148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961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C8BCC-4E5C-7B74-C607-F865EF20D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A230222-E4C2-2AC2-24CA-BDC98918A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758" y="2163300"/>
            <a:ext cx="6802483" cy="816900"/>
          </a:xfrm>
        </p:spPr>
        <p:txBody>
          <a:bodyPr/>
          <a:lstStyle/>
          <a:p>
            <a:r>
              <a:rPr lang="en-US" dirty="0"/>
              <a:t>Communication &amp; Culture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0E221A-11B4-277B-671B-F142032FDF59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8594725" y="4749800"/>
            <a:ext cx="549275" cy="393700"/>
          </a:xfrm>
        </p:spPr>
        <p:txBody>
          <a:bodyPr/>
          <a:lstStyle/>
          <a:p>
            <a:fld id="{00000000-1234-1234-1234-123412341234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5" name="Google Shape;341;p34" descr="A black background with gold lines&#10;&#10;AI-generated content may be incorrect.">
            <a:extLst>
              <a:ext uri="{FF2B5EF4-FFF2-40B4-BE49-F238E27FC236}">
                <a16:creationId xmlns:a16="http://schemas.microsoft.com/office/drawing/2014/main" id="{3CB94751-779C-13C8-F8BC-F3E012D9D40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-328211" y="3709301"/>
            <a:ext cx="1762410" cy="1105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341;p34" descr="A black background with gold lines&#10;&#10;AI-generated content may be incorrect.">
            <a:extLst>
              <a:ext uri="{FF2B5EF4-FFF2-40B4-BE49-F238E27FC236}">
                <a16:creationId xmlns:a16="http://schemas.microsoft.com/office/drawing/2014/main" id="{756CAB26-F779-5C33-374C-D65EE99553C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6200000">
            <a:off x="7374254" y="598986"/>
            <a:ext cx="2368731" cy="11707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25203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88">
          <a:extLst>
            <a:ext uri="{FF2B5EF4-FFF2-40B4-BE49-F238E27FC236}">
              <a16:creationId xmlns:a16="http://schemas.microsoft.com/office/drawing/2014/main" id="{4636D5A0-BB7C-6B52-EA40-70348B69F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6C115F94-830A-0C23-02CB-1FA1AA395D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2260" b="25901"/>
          <a:stretch>
            <a:fillRect/>
          </a:stretch>
        </p:blipFill>
        <p:spPr>
          <a:xfrm>
            <a:off x="7269858" y="4416123"/>
            <a:ext cx="897784" cy="465404"/>
          </a:xfrm>
          <a:prstGeom prst="rect">
            <a:avLst/>
          </a:prstGeom>
        </p:spPr>
      </p:pic>
      <p:sp>
        <p:nvSpPr>
          <p:cNvPr id="4" name="Google Shape;191;p14">
            <a:extLst>
              <a:ext uri="{FF2B5EF4-FFF2-40B4-BE49-F238E27FC236}">
                <a16:creationId xmlns:a16="http://schemas.microsoft.com/office/drawing/2014/main" id="{8524989F-1846-9E03-58FD-5B4DAD6B8C0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57200" y="4673650"/>
            <a:ext cx="548700" cy="2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grpSp>
        <p:nvGrpSpPr>
          <p:cNvPr id="6" name="Google Shape;192;p14">
            <a:extLst>
              <a:ext uri="{FF2B5EF4-FFF2-40B4-BE49-F238E27FC236}">
                <a16:creationId xmlns:a16="http://schemas.microsoft.com/office/drawing/2014/main" id="{C8EA684B-60E9-19A5-00A8-975C26D819C9}"/>
              </a:ext>
            </a:extLst>
          </p:cNvPr>
          <p:cNvGrpSpPr/>
          <p:nvPr/>
        </p:nvGrpSpPr>
        <p:grpSpPr>
          <a:xfrm>
            <a:off x="2754216" y="172894"/>
            <a:ext cx="3635566" cy="3952387"/>
            <a:chOff x="2754216" y="172894"/>
            <a:chExt cx="3635566" cy="3952387"/>
          </a:xfrm>
        </p:grpSpPr>
        <p:pic>
          <p:nvPicPr>
            <p:cNvPr id="7" name="Google Shape;193;p14" descr="A circular diagram with icons&#10;&#10;Description automatically generated with medium confidence">
              <a:extLst>
                <a:ext uri="{FF2B5EF4-FFF2-40B4-BE49-F238E27FC236}">
                  <a16:creationId xmlns:a16="http://schemas.microsoft.com/office/drawing/2014/main" id="{61DBB84A-320D-D0C1-DEF6-EFC3EF4712C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819280" y="631294"/>
              <a:ext cx="3493987" cy="34939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Google Shape;194;p14">
              <a:extLst>
                <a:ext uri="{FF2B5EF4-FFF2-40B4-BE49-F238E27FC236}">
                  <a16:creationId xmlns:a16="http://schemas.microsoft.com/office/drawing/2014/main" id="{0E010540-9D0C-6A82-43F5-1EB1E758C754}"/>
                </a:ext>
              </a:extLst>
            </p:cNvPr>
            <p:cNvSpPr txBox="1"/>
            <p:nvPr/>
          </p:nvSpPr>
          <p:spPr>
            <a:xfrm>
              <a:off x="2754216" y="172894"/>
              <a:ext cx="3635566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0" u="none" strike="noStrike" cap="none">
                  <a:solidFill>
                    <a:srgbClr val="DADADA"/>
                  </a:solidFill>
                  <a:latin typeface="Raleway"/>
                  <a:ea typeface="Raleway"/>
                  <a:cs typeface="Raleway"/>
                  <a:sym typeface="Raleway"/>
                </a:rPr>
                <a:t> Leadership Keys</a:t>
              </a:r>
              <a:endParaRPr/>
            </a:p>
          </p:txBody>
        </p:sp>
      </p:grpSp>
      <p:grpSp>
        <p:nvGrpSpPr>
          <p:cNvPr id="9" name="Google Shape;195;p14">
            <a:extLst>
              <a:ext uri="{FF2B5EF4-FFF2-40B4-BE49-F238E27FC236}">
                <a16:creationId xmlns:a16="http://schemas.microsoft.com/office/drawing/2014/main" id="{60F285E8-0449-EFBC-9CC0-BA215A6674D9}"/>
              </a:ext>
            </a:extLst>
          </p:cNvPr>
          <p:cNvGrpSpPr/>
          <p:nvPr/>
        </p:nvGrpSpPr>
        <p:grpSpPr>
          <a:xfrm>
            <a:off x="59636" y="406702"/>
            <a:ext cx="3124239" cy="1205664"/>
            <a:chOff x="59636" y="406702"/>
            <a:chExt cx="3124239" cy="1205664"/>
          </a:xfrm>
        </p:grpSpPr>
        <p:pic>
          <p:nvPicPr>
            <p:cNvPr id="10" name="Google Shape;196;p14" descr="A gold medal with a check mark and ribbons&#10;&#10;Description automatically generated">
              <a:extLst>
                <a:ext uri="{FF2B5EF4-FFF2-40B4-BE49-F238E27FC236}">
                  <a16:creationId xmlns:a16="http://schemas.microsoft.com/office/drawing/2014/main" id="{ED4575D5-74AB-7AB5-10F3-9EA2ABC58CA0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9636" y="406702"/>
              <a:ext cx="1205664" cy="12056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Google Shape;197;p14">
              <a:extLst>
                <a:ext uri="{FF2B5EF4-FFF2-40B4-BE49-F238E27FC236}">
                  <a16:creationId xmlns:a16="http://schemas.microsoft.com/office/drawing/2014/main" id="{15A81C15-43FC-95D5-8E38-AF5BC1F10CDC}"/>
                </a:ext>
              </a:extLst>
            </p:cNvPr>
            <p:cNvSpPr txBox="1"/>
            <p:nvPr/>
          </p:nvSpPr>
          <p:spPr>
            <a:xfrm>
              <a:off x="1123721" y="412037"/>
              <a:ext cx="2060154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i="0" u="none" strike="noStrike" cap="none" dirty="0">
                  <a:solidFill>
                    <a:srgbClr val="E2A961"/>
                  </a:solidFill>
                  <a:latin typeface="Raleway"/>
                  <a:ea typeface="Raleway"/>
                  <a:cs typeface="Raleway"/>
                  <a:sym typeface="Raleway"/>
                </a:rPr>
                <a:t>Authenticity</a:t>
              </a:r>
              <a:endParaRPr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 dirty="0">
                  <a:solidFill>
                    <a:srgbClr val="E2A961"/>
                  </a:solidFill>
                  <a:latin typeface="Raleway"/>
                  <a:ea typeface="Raleway"/>
                  <a:cs typeface="Raleway"/>
                  <a:sym typeface="Raleway"/>
                </a:rPr>
                <a:t>Living one's passions, values, and personality without compromise and empowering others to do the same.</a:t>
              </a:r>
              <a:endParaRPr dirty="0"/>
            </a:p>
          </p:txBody>
        </p:sp>
      </p:grpSp>
      <p:grpSp>
        <p:nvGrpSpPr>
          <p:cNvPr id="12" name="Google Shape;198;p14">
            <a:extLst>
              <a:ext uri="{FF2B5EF4-FFF2-40B4-BE49-F238E27FC236}">
                <a16:creationId xmlns:a16="http://schemas.microsoft.com/office/drawing/2014/main" id="{981AA25F-94A0-BC34-1F92-28CB6590F1F6}"/>
              </a:ext>
            </a:extLst>
          </p:cNvPr>
          <p:cNvGrpSpPr/>
          <p:nvPr/>
        </p:nvGrpSpPr>
        <p:grpSpPr>
          <a:xfrm>
            <a:off x="276526" y="1986992"/>
            <a:ext cx="2340070" cy="992828"/>
            <a:chOff x="166054" y="2075335"/>
            <a:chExt cx="2340070" cy="992828"/>
          </a:xfrm>
        </p:grpSpPr>
        <p:pic>
          <p:nvPicPr>
            <p:cNvPr id="13" name="Google Shape;199;p14" descr="A blue plant growing out of dirt&#10;&#10;Description automatically generated">
              <a:extLst>
                <a:ext uri="{FF2B5EF4-FFF2-40B4-BE49-F238E27FC236}">
                  <a16:creationId xmlns:a16="http://schemas.microsoft.com/office/drawing/2014/main" id="{4CED9A85-7ECF-DEA2-8AAC-29D3C3F1FEBC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66054" y="2075335"/>
              <a:ext cx="992828" cy="99282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Google Shape;200;p14">
              <a:extLst>
                <a:ext uri="{FF2B5EF4-FFF2-40B4-BE49-F238E27FC236}">
                  <a16:creationId xmlns:a16="http://schemas.microsoft.com/office/drawing/2014/main" id="{D5A18FA6-DD2D-FB20-E641-558A3D9EA8A8}"/>
                </a:ext>
              </a:extLst>
            </p:cNvPr>
            <p:cNvSpPr txBox="1"/>
            <p:nvPr/>
          </p:nvSpPr>
          <p:spPr>
            <a:xfrm>
              <a:off x="1029478" y="2156250"/>
              <a:ext cx="1476646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i="0" u="none" strike="noStrike" cap="none" dirty="0">
                  <a:solidFill>
                    <a:srgbClr val="4EA19D"/>
                  </a:solidFill>
                  <a:latin typeface="Raleway"/>
                  <a:ea typeface="Raleway"/>
                  <a:cs typeface="Raleway"/>
                  <a:sym typeface="Raleway"/>
                </a:rPr>
                <a:t>Growth Mindset</a:t>
              </a:r>
              <a:endParaRPr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 dirty="0">
                  <a:solidFill>
                    <a:srgbClr val="4EA19D"/>
                  </a:solidFill>
                  <a:latin typeface="Raleway"/>
                  <a:ea typeface="Raleway"/>
                  <a:cs typeface="Raleway"/>
                  <a:sym typeface="Raleway"/>
                </a:rPr>
                <a:t>Lifelong learning and relentless curiosity.</a:t>
              </a:r>
              <a:endParaRPr dirty="0"/>
            </a:p>
          </p:txBody>
        </p:sp>
      </p:grpSp>
      <p:grpSp>
        <p:nvGrpSpPr>
          <p:cNvPr id="15" name="Google Shape;201;p14">
            <a:extLst>
              <a:ext uri="{FF2B5EF4-FFF2-40B4-BE49-F238E27FC236}">
                <a16:creationId xmlns:a16="http://schemas.microsoft.com/office/drawing/2014/main" id="{7DD6ECB8-23C0-D15B-9953-442F2D40B7EC}"/>
              </a:ext>
            </a:extLst>
          </p:cNvPr>
          <p:cNvGrpSpPr/>
          <p:nvPr/>
        </p:nvGrpSpPr>
        <p:grpSpPr>
          <a:xfrm>
            <a:off x="276526" y="3435361"/>
            <a:ext cx="2316492" cy="957667"/>
            <a:chOff x="166054" y="3531131"/>
            <a:chExt cx="2316492" cy="957667"/>
          </a:xfrm>
        </p:grpSpPr>
        <p:pic>
          <p:nvPicPr>
            <p:cNvPr id="16" name="Google Shape;202;p14" descr="A pink heart on a black background&#10;&#10;Description automatically generated">
              <a:extLst>
                <a:ext uri="{FF2B5EF4-FFF2-40B4-BE49-F238E27FC236}">
                  <a16:creationId xmlns:a16="http://schemas.microsoft.com/office/drawing/2014/main" id="{8F4A256B-49F5-1ACD-461D-CE18A581BA57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66054" y="3531131"/>
              <a:ext cx="957667" cy="9576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" name="Google Shape;203;p14">
              <a:extLst>
                <a:ext uri="{FF2B5EF4-FFF2-40B4-BE49-F238E27FC236}">
                  <a16:creationId xmlns:a16="http://schemas.microsoft.com/office/drawing/2014/main" id="{CF0D8537-9BCA-909C-50DE-768819C839F9}"/>
                </a:ext>
              </a:extLst>
            </p:cNvPr>
            <p:cNvSpPr txBox="1"/>
            <p:nvPr/>
          </p:nvSpPr>
          <p:spPr>
            <a:xfrm>
              <a:off x="1005900" y="3531131"/>
              <a:ext cx="1476646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i="0" u="none" strike="noStrike" cap="none" dirty="0">
                  <a:solidFill>
                    <a:srgbClr val="D23767"/>
                  </a:solidFill>
                  <a:latin typeface="Raleway"/>
                  <a:ea typeface="Raleway"/>
                  <a:cs typeface="Raleway"/>
                  <a:sym typeface="Raleway"/>
                </a:rPr>
                <a:t>Love</a:t>
              </a:r>
              <a:endParaRPr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 dirty="0">
                  <a:solidFill>
                    <a:srgbClr val="D23767"/>
                  </a:solidFill>
                  <a:latin typeface="Raleway"/>
                  <a:ea typeface="Raleway"/>
                  <a:cs typeface="Raleway"/>
                  <a:sym typeface="Raleway"/>
                </a:rPr>
                <a:t>Compassion for oneself and others. Warmth</a:t>
              </a:r>
              <a:r>
                <a:rPr lang="en-US" sz="1200" b="0" i="0" u="none" strike="noStrike" cap="none" dirty="0">
                  <a:solidFill>
                    <a:srgbClr val="4EA19D"/>
                  </a:solidFill>
                  <a:latin typeface="Raleway"/>
                  <a:ea typeface="Raleway"/>
                  <a:cs typeface="Raleway"/>
                  <a:sym typeface="Raleway"/>
                </a:rPr>
                <a:t>.</a:t>
              </a:r>
              <a:endParaRPr dirty="0"/>
            </a:p>
          </p:txBody>
        </p:sp>
      </p:grpSp>
      <p:grpSp>
        <p:nvGrpSpPr>
          <p:cNvPr id="18" name="Google Shape;204;p14">
            <a:extLst>
              <a:ext uri="{FF2B5EF4-FFF2-40B4-BE49-F238E27FC236}">
                <a16:creationId xmlns:a16="http://schemas.microsoft.com/office/drawing/2014/main" id="{FA8BFAE7-8D5B-C201-832A-A2551AD12F76}"/>
              </a:ext>
            </a:extLst>
          </p:cNvPr>
          <p:cNvGrpSpPr/>
          <p:nvPr/>
        </p:nvGrpSpPr>
        <p:grpSpPr>
          <a:xfrm>
            <a:off x="2854793" y="4171644"/>
            <a:ext cx="3303854" cy="957667"/>
            <a:chOff x="2854793" y="4171644"/>
            <a:chExt cx="3303854" cy="957667"/>
          </a:xfrm>
        </p:grpSpPr>
        <p:pic>
          <p:nvPicPr>
            <p:cNvPr id="19" name="Google Shape;205;p14" descr="A blue circle and hexagon arrows and arrows&#10;&#10;Description automatically generated">
              <a:extLst>
                <a:ext uri="{FF2B5EF4-FFF2-40B4-BE49-F238E27FC236}">
                  <a16:creationId xmlns:a16="http://schemas.microsoft.com/office/drawing/2014/main" id="{788A55F8-EB12-6511-B1C3-C4BD67D0ADE0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2854793" y="4171644"/>
              <a:ext cx="957667" cy="9576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206;p14">
              <a:extLst>
                <a:ext uri="{FF2B5EF4-FFF2-40B4-BE49-F238E27FC236}">
                  <a16:creationId xmlns:a16="http://schemas.microsoft.com/office/drawing/2014/main" id="{0E27B6E0-F579-37A1-8D4D-FD6DA576B3AE}"/>
                </a:ext>
              </a:extLst>
            </p:cNvPr>
            <p:cNvSpPr txBox="1"/>
            <p:nvPr/>
          </p:nvSpPr>
          <p:spPr>
            <a:xfrm>
              <a:off x="3812460" y="4214349"/>
              <a:ext cx="234618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i="0" u="none" strike="noStrike" cap="none">
                  <a:solidFill>
                    <a:srgbClr val="83D2DA"/>
                  </a:solidFill>
                  <a:latin typeface="Raleway"/>
                  <a:ea typeface="Raleway"/>
                  <a:cs typeface="Raleway"/>
                  <a:sym typeface="Raleway"/>
                </a:rPr>
                <a:t>Adaptable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>
                  <a:solidFill>
                    <a:srgbClr val="83D2DA"/>
                  </a:solidFill>
                  <a:latin typeface="Raleway"/>
                  <a:ea typeface="Raleway"/>
                  <a:cs typeface="Raleway"/>
                  <a:sym typeface="Raleway"/>
                </a:rPr>
                <a:t>Ability to adapt to different personalities, environments, and strategy. Open to change.</a:t>
              </a:r>
              <a:endParaRPr/>
            </a:p>
          </p:txBody>
        </p:sp>
      </p:grpSp>
      <p:grpSp>
        <p:nvGrpSpPr>
          <p:cNvPr id="21" name="Google Shape;207;p14">
            <a:extLst>
              <a:ext uri="{FF2B5EF4-FFF2-40B4-BE49-F238E27FC236}">
                <a16:creationId xmlns:a16="http://schemas.microsoft.com/office/drawing/2014/main" id="{049593FE-80DE-8CDB-0EAC-BF4646F1E567}"/>
              </a:ext>
            </a:extLst>
          </p:cNvPr>
          <p:cNvGrpSpPr/>
          <p:nvPr/>
        </p:nvGrpSpPr>
        <p:grpSpPr>
          <a:xfrm>
            <a:off x="5960127" y="482490"/>
            <a:ext cx="3004090" cy="943940"/>
            <a:chOff x="5960127" y="482490"/>
            <a:chExt cx="3004090" cy="943940"/>
          </a:xfrm>
        </p:grpSpPr>
        <p:pic>
          <p:nvPicPr>
            <p:cNvPr id="22" name="Google Shape;208;p14" descr="A pink heart and hands on a black background&#10;&#10;Description automatically generated">
              <a:extLst>
                <a:ext uri="{FF2B5EF4-FFF2-40B4-BE49-F238E27FC236}">
                  <a16:creationId xmlns:a16="http://schemas.microsoft.com/office/drawing/2014/main" id="{245F4F73-A128-27F4-71D3-8639CAC141DC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8020277" y="482490"/>
              <a:ext cx="943940" cy="9439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09;p14">
              <a:extLst>
                <a:ext uri="{FF2B5EF4-FFF2-40B4-BE49-F238E27FC236}">
                  <a16:creationId xmlns:a16="http://schemas.microsoft.com/office/drawing/2014/main" id="{444EC732-319C-8911-B56A-33F60191021E}"/>
                </a:ext>
              </a:extLst>
            </p:cNvPr>
            <p:cNvSpPr txBox="1"/>
            <p:nvPr/>
          </p:nvSpPr>
          <p:spPr>
            <a:xfrm>
              <a:off x="5960127" y="631294"/>
              <a:ext cx="206015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i="0" u="none" strike="noStrike" cap="none">
                  <a:solidFill>
                    <a:srgbClr val="D23767"/>
                  </a:solidFill>
                  <a:latin typeface="Raleway"/>
                  <a:ea typeface="Raleway"/>
                  <a:cs typeface="Raleway"/>
                  <a:sym typeface="Raleway"/>
                </a:rPr>
                <a:t>Empathy</a:t>
              </a:r>
              <a:endParaRPr/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>
                  <a:solidFill>
                    <a:srgbClr val="D23767"/>
                  </a:solidFill>
                  <a:latin typeface="Raleway"/>
                  <a:ea typeface="Raleway"/>
                  <a:cs typeface="Raleway"/>
                  <a:sym typeface="Raleway"/>
                </a:rPr>
                <a:t>Putting oneself in other’s shoes. Truly listening.</a:t>
              </a:r>
              <a:endParaRPr/>
            </a:p>
          </p:txBody>
        </p:sp>
      </p:grpSp>
      <p:grpSp>
        <p:nvGrpSpPr>
          <p:cNvPr id="24" name="Google Shape;210;p14">
            <a:extLst>
              <a:ext uri="{FF2B5EF4-FFF2-40B4-BE49-F238E27FC236}">
                <a16:creationId xmlns:a16="http://schemas.microsoft.com/office/drawing/2014/main" id="{95502B39-9C69-DC49-7A8E-D8927F1A9751}"/>
              </a:ext>
            </a:extLst>
          </p:cNvPr>
          <p:cNvGrpSpPr/>
          <p:nvPr/>
        </p:nvGrpSpPr>
        <p:grpSpPr>
          <a:xfrm>
            <a:off x="6515951" y="1748842"/>
            <a:ext cx="2405598" cy="1049999"/>
            <a:chOff x="6558619" y="2029580"/>
            <a:chExt cx="2405598" cy="1049999"/>
          </a:xfrm>
        </p:grpSpPr>
        <p:pic>
          <p:nvPicPr>
            <p:cNvPr id="25" name="Google Shape;211;p14" descr="A handshake with a black background&#10;&#10;Description automatically generated">
              <a:extLst>
                <a:ext uri="{FF2B5EF4-FFF2-40B4-BE49-F238E27FC236}">
                  <a16:creationId xmlns:a16="http://schemas.microsoft.com/office/drawing/2014/main" id="{BD733D99-36BD-9B34-D918-54DB746F0209}"/>
                </a:ext>
              </a:extLst>
            </p:cNvPr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8006550" y="2029580"/>
              <a:ext cx="957667" cy="9576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Google Shape;212;p14">
              <a:extLst>
                <a:ext uri="{FF2B5EF4-FFF2-40B4-BE49-F238E27FC236}">
                  <a16:creationId xmlns:a16="http://schemas.microsoft.com/office/drawing/2014/main" id="{87AF3C67-9AA1-0795-FBF2-6587B48A064D}"/>
                </a:ext>
              </a:extLst>
            </p:cNvPr>
            <p:cNvSpPr txBox="1"/>
            <p:nvPr/>
          </p:nvSpPr>
          <p:spPr>
            <a:xfrm>
              <a:off x="6558619" y="2063916"/>
              <a:ext cx="147664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i="0" u="none" strike="noStrike" cap="none" dirty="0">
                  <a:solidFill>
                    <a:srgbClr val="4EA19D"/>
                  </a:solidFill>
                  <a:latin typeface="Raleway"/>
                  <a:ea typeface="Raleway"/>
                  <a:cs typeface="Raleway"/>
                  <a:sym typeface="Raleway"/>
                </a:rPr>
                <a:t>Trust</a:t>
              </a:r>
              <a:endParaRPr dirty="0"/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 dirty="0">
                  <a:solidFill>
                    <a:srgbClr val="4EA19D"/>
                  </a:solidFill>
                  <a:latin typeface="Raleway"/>
                  <a:ea typeface="Raleway"/>
                  <a:cs typeface="Raleway"/>
                  <a:sym typeface="Raleway"/>
                </a:rPr>
                <a:t>Giving people the space to lead, be creative, and make decisions.</a:t>
              </a:r>
              <a:endParaRPr dirty="0"/>
            </a:p>
          </p:txBody>
        </p:sp>
      </p:grpSp>
      <p:grpSp>
        <p:nvGrpSpPr>
          <p:cNvPr id="27" name="Google Shape;213;p14">
            <a:extLst>
              <a:ext uri="{FF2B5EF4-FFF2-40B4-BE49-F238E27FC236}">
                <a16:creationId xmlns:a16="http://schemas.microsoft.com/office/drawing/2014/main" id="{2560E02C-4DAC-07BD-F286-72532991F3BD}"/>
              </a:ext>
            </a:extLst>
          </p:cNvPr>
          <p:cNvGrpSpPr/>
          <p:nvPr/>
        </p:nvGrpSpPr>
        <p:grpSpPr>
          <a:xfrm>
            <a:off x="5969956" y="3270058"/>
            <a:ext cx="3032809" cy="1015663"/>
            <a:chOff x="5946396" y="3531131"/>
            <a:chExt cx="3032809" cy="1015663"/>
          </a:xfrm>
        </p:grpSpPr>
        <p:sp>
          <p:nvSpPr>
            <p:cNvPr id="28" name="Google Shape;214;p14">
              <a:extLst>
                <a:ext uri="{FF2B5EF4-FFF2-40B4-BE49-F238E27FC236}">
                  <a16:creationId xmlns:a16="http://schemas.microsoft.com/office/drawing/2014/main" id="{491C27E1-135D-C9DF-2AB2-645D51830FC6}"/>
                </a:ext>
              </a:extLst>
            </p:cNvPr>
            <p:cNvSpPr txBox="1"/>
            <p:nvPr/>
          </p:nvSpPr>
          <p:spPr>
            <a:xfrm>
              <a:off x="5946396" y="3531131"/>
              <a:ext cx="206015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i="0" u="none" strike="noStrike" cap="none" dirty="0">
                  <a:solidFill>
                    <a:srgbClr val="E2A961"/>
                  </a:solidFill>
                  <a:latin typeface="Raleway"/>
                  <a:ea typeface="Raleway"/>
                  <a:cs typeface="Raleway"/>
                  <a:sym typeface="Raleway"/>
                </a:rPr>
                <a:t>Self Aware</a:t>
              </a:r>
              <a:endParaRPr dirty="0"/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 dirty="0">
                  <a:solidFill>
                    <a:srgbClr val="E2A961"/>
                  </a:solidFill>
                  <a:latin typeface="Raleway"/>
                  <a:ea typeface="Raleway"/>
                  <a:cs typeface="Raleway"/>
                  <a:sym typeface="Raleway"/>
                </a:rPr>
                <a:t>Accurate self assessment, truly knowing strengths, weaknesses, and how you are perceived by others.</a:t>
              </a:r>
              <a:endParaRPr dirty="0"/>
            </a:p>
          </p:txBody>
        </p:sp>
        <p:pic>
          <p:nvPicPr>
            <p:cNvPr id="29" name="Google Shape;215;p14" descr="A yellow and black logo&#10;&#10;Description automatically generated">
              <a:extLst>
                <a:ext uri="{FF2B5EF4-FFF2-40B4-BE49-F238E27FC236}">
                  <a16:creationId xmlns:a16="http://schemas.microsoft.com/office/drawing/2014/main" id="{F82D95FB-F8F6-AAC4-0BE6-936746D84AD3}"/>
                </a:ext>
              </a:extLst>
            </p:cNvPr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8035265" y="3544858"/>
              <a:ext cx="943940" cy="94394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796826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29">
          <a:extLst>
            <a:ext uri="{FF2B5EF4-FFF2-40B4-BE49-F238E27FC236}">
              <a16:creationId xmlns:a16="http://schemas.microsoft.com/office/drawing/2014/main" id="{1CA66A00-5204-2E93-0846-1D12E0B15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341;p34" descr="A black background with gold lines&#10;&#10;AI-generated content may be incorrect.">
            <a:extLst>
              <a:ext uri="{FF2B5EF4-FFF2-40B4-BE49-F238E27FC236}">
                <a16:creationId xmlns:a16="http://schemas.microsoft.com/office/drawing/2014/main" id="{EF60F465-5F17-C25C-1954-7E4F554E61F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49472"/>
          <a:stretch>
            <a:fillRect/>
          </a:stretch>
        </p:blipFill>
        <p:spPr>
          <a:xfrm rot="5400000">
            <a:off x="825032" y="-645007"/>
            <a:ext cx="4963477" cy="6613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76;p12" descr="A person in a blue shirt and tie screaming&#10;&#10;Description automatically generated">
            <a:extLst>
              <a:ext uri="{FF2B5EF4-FFF2-40B4-BE49-F238E27FC236}">
                <a16:creationId xmlns:a16="http://schemas.microsoft.com/office/drawing/2014/main" id="{AC4B630C-91B0-3002-5B56-F7D83D511D5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-521890" y="324872"/>
            <a:ext cx="8566448" cy="4818628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6">
            <a:extLst>
              <a:ext uri="{FF2B5EF4-FFF2-40B4-BE49-F238E27FC236}">
                <a16:creationId xmlns:a16="http://schemas.microsoft.com/office/drawing/2014/main" id="{38B8BC73-CE67-1112-FEB0-44F00227A504}"/>
              </a:ext>
            </a:extLst>
          </p:cNvPr>
          <p:cNvSpPr txBox="1"/>
          <p:nvPr/>
        </p:nvSpPr>
        <p:spPr>
          <a:xfrm>
            <a:off x="5703713" y="1090455"/>
            <a:ext cx="2925900" cy="75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70000"/>
              </a:lnSpc>
              <a:buSzPts val="8799"/>
            </a:pPr>
            <a:endParaRPr sz="700"/>
          </a:p>
        </p:txBody>
      </p:sp>
      <p:sp>
        <p:nvSpPr>
          <p:cNvPr id="134" name="Google Shape;134;p16">
            <a:extLst>
              <a:ext uri="{FF2B5EF4-FFF2-40B4-BE49-F238E27FC236}">
                <a16:creationId xmlns:a16="http://schemas.microsoft.com/office/drawing/2014/main" id="{F86425B4-B443-3DD3-5E78-84AAE3A1607E}"/>
              </a:ext>
            </a:extLst>
          </p:cNvPr>
          <p:cNvSpPr txBox="1"/>
          <p:nvPr/>
        </p:nvSpPr>
        <p:spPr>
          <a:xfrm>
            <a:off x="5703713" y="4081621"/>
            <a:ext cx="2925900" cy="12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120000"/>
              </a:lnSpc>
              <a:buSzPts val="2100"/>
            </a:pPr>
            <a:endParaRPr sz="700"/>
          </a:p>
        </p:txBody>
      </p:sp>
      <p:sp>
        <p:nvSpPr>
          <p:cNvPr id="13" name="Google Shape;172;p12">
            <a:extLst>
              <a:ext uri="{FF2B5EF4-FFF2-40B4-BE49-F238E27FC236}">
                <a16:creationId xmlns:a16="http://schemas.microsoft.com/office/drawing/2014/main" id="{A32B2389-3919-9327-459A-E22C022CD5B3}"/>
              </a:ext>
            </a:extLst>
          </p:cNvPr>
          <p:cNvSpPr txBox="1">
            <a:spLocks/>
          </p:cNvSpPr>
          <p:nvPr/>
        </p:nvSpPr>
        <p:spPr>
          <a:xfrm>
            <a:off x="5781292" y="617763"/>
            <a:ext cx="2770742" cy="6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aleway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EB053"/>
                </a:solidFill>
                <a:effectLst/>
                <a:uLnTx/>
                <a:uFillTx/>
                <a:latin typeface="DM Serif Display" pitchFamily="2" charset="0"/>
                <a:sym typeface="Raleway"/>
              </a:rPr>
              <a:t>SYNERGY &amp; CIVILITY WITHIN OUR TEAMS</a:t>
            </a:r>
          </a:p>
        </p:txBody>
      </p:sp>
      <p:sp>
        <p:nvSpPr>
          <p:cNvPr id="14" name="Google Shape;173;p12">
            <a:extLst>
              <a:ext uri="{FF2B5EF4-FFF2-40B4-BE49-F238E27FC236}">
                <a16:creationId xmlns:a16="http://schemas.microsoft.com/office/drawing/2014/main" id="{8010AB5D-C189-AFB4-3F2C-1BB926D9022C}"/>
              </a:ext>
            </a:extLst>
          </p:cNvPr>
          <p:cNvSpPr txBox="1">
            <a:spLocks/>
          </p:cNvSpPr>
          <p:nvPr/>
        </p:nvSpPr>
        <p:spPr>
          <a:xfrm>
            <a:off x="5535479" y="1272598"/>
            <a:ext cx="3262367" cy="27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Varela"/>
              <a:buChar char="╺"/>
              <a:defRPr sz="14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Varela"/>
              <a:buChar char="╶"/>
              <a:defRPr sz="14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Varela"/>
              <a:buChar char="╶"/>
              <a:defRPr sz="14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Varela"/>
              <a:buChar char="╶"/>
              <a:defRPr sz="14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Varela"/>
              <a:buChar char="╶"/>
              <a:defRPr sz="14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Varela"/>
              <a:buChar char="╶"/>
              <a:defRPr sz="14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Varela"/>
              <a:buChar char="╶"/>
              <a:defRPr sz="14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Varela"/>
              <a:buChar char="╶"/>
              <a:defRPr sz="14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400"/>
              <a:buFont typeface="Varela"/>
              <a:buChar char="╶"/>
              <a:defRPr sz="1400" b="0" i="0" u="none" strike="noStrike" cap="none">
                <a:solidFill>
                  <a:schemeClr val="lt1"/>
                </a:solidFill>
                <a:latin typeface="Varela"/>
                <a:ea typeface="Varela"/>
                <a:cs typeface="Varela"/>
                <a:sym typeface="Varela"/>
              </a:defRPr>
            </a:lvl9pPr>
          </a:lstStyle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 pitchFamily="2" charset="0"/>
                <a:sym typeface="Varela"/>
              </a:rPr>
              <a:t>Rapport = Trust</a:t>
            </a:r>
          </a:p>
          <a:p>
            <a:pPr marL="457200" marR="0" lvl="0" indent="-2286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  <a:p>
            <a:pPr>
              <a:buClr>
                <a:srgbClr val="FFFFFF"/>
              </a:buClr>
              <a:buFont typeface="Arial"/>
              <a:buChar char="•"/>
              <a:defRPr/>
            </a:pPr>
            <a:r>
              <a:rPr lang="en-US" sz="1400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Mistake v.  Defects 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 pitchFamily="2" charset="0"/>
                <a:sym typeface="Varela"/>
              </a:rPr>
              <a:t>Managing Real Issues in Real Time</a:t>
            </a: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•"/>
              <a:tabLst/>
              <a:defRPr/>
            </a:pPr>
            <a:endParaRPr lang="en-US" dirty="0">
              <a:solidFill>
                <a:srgbClr val="FFFFFF"/>
              </a:solidFill>
              <a:latin typeface="DM Serif Display" pitchFamily="2" charset="0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 pitchFamily="2" charset="0"/>
                <a:sym typeface="Varela"/>
              </a:rPr>
              <a:t>Remote/ Hybrid/ On-Site</a:t>
            </a:r>
          </a:p>
          <a:p>
            <a:pPr marL="457200" marR="0" lvl="0" indent="-2286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M Serif Display" pitchFamily="2" charset="0"/>
              <a:sym typeface="Varela"/>
            </a:endParaRPr>
          </a:p>
        </p:txBody>
      </p:sp>
    </p:spTree>
    <p:extLst>
      <p:ext uri="{BB962C8B-B14F-4D97-AF65-F5344CB8AC3E}">
        <p14:creationId xmlns:p14="http://schemas.microsoft.com/office/powerpoint/2010/main" val="1634602194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88">
          <a:extLst>
            <a:ext uri="{FF2B5EF4-FFF2-40B4-BE49-F238E27FC236}">
              <a16:creationId xmlns:a16="http://schemas.microsoft.com/office/drawing/2014/main" id="{D7E25857-09E9-316A-B05B-72323C65E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5">
            <a:extLst>
              <a:ext uri="{FF2B5EF4-FFF2-40B4-BE49-F238E27FC236}">
                <a16:creationId xmlns:a16="http://schemas.microsoft.com/office/drawing/2014/main" id="{56458D0F-2DA2-31E7-4465-6FB428B2AB87}"/>
              </a:ext>
            </a:extLst>
          </p:cNvPr>
          <p:cNvSpPr txBox="1"/>
          <p:nvPr/>
        </p:nvSpPr>
        <p:spPr>
          <a:xfrm>
            <a:off x="2936658" y="1703439"/>
            <a:ext cx="5565788" cy="2332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111000"/>
              </a:lnSpc>
              <a:buClr>
                <a:srgbClr val="663C4E"/>
              </a:buClr>
              <a:buSzPts val="2000"/>
            </a:pPr>
            <a:endParaRPr sz="9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94666" lvl="2" indent="-228600" defTabSz="457200">
              <a:lnSpc>
                <a:spcPct val="111000"/>
              </a:lnSpc>
              <a:spcBef>
                <a:spcPts val="465"/>
              </a:spcBef>
              <a:buClr>
                <a:srgbClr val="FFFFFF"/>
              </a:buClr>
              <a:buSzPts val="3500"/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Fear (Powerlessness)/ Anger/ Resentment/ Rage                                                         </a:t>
            </a:r>
            <a:endParaRPr sz="1750" dirty="0">
              <a:solidFill>
                <a:srgbClr val="FFFFFF"/>
              </a:solidFill>
              <a:latin typeface="DM Serif Display" pitchFamily="2" charset="0"/>
              <a:ea typeface="Century Schoolbook"/>
              <a:cs typeface="Century Schoolbook"/>
              <a:sym typeface="Century Schoolbook"/>
            </a:endParaRPr>
          </a:p>
          <a:p>
            <a:pPr marL="494666" lvl="2" indent="-228600" defTabSz="457200">
              <a:lnSpc>
                <a:spcPct val="111000"/>
              </a:lnSpc>
              <a:spcBef>
                <a:spcPts val="465"/>
              </a:spcBef>
              <a:buClr>
                <a:srgbClr val="FFFFFF"/>
              </a:buClr>
              <a:buSzPts val="3500"/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Self Hate/ Rejection/ Judgement (Social Media)</a:t>
            </a:r>
            <a:endParaRPr sz="1750" dirty="0">
              <a:solidFill>
                <a:srgbClr val="FFFFFF"/>
              </a:solidFill>
              <a:latin typeface="DM Serif Display" pitchFamily="2" charset="0"/>
              <a:ea typeface="Calibri"/>
              <a:cs typeface="Calibri"/>
              <a:sym typeface="Calibri"/>
            </a:endParaRPr>
          </a:p>
          <a:p>
            <a:pPr marL="490379" lvl="2" indent="-228600" defTabSz="457200">
              <a:lnSpc>
                <a:spcPct val="111000"/>
              </a:lnSpc>
              <a:spcBef>
                <a:spcPts val="465"/>
              </a:spcBef>
              <a:buClr>
                <a:srgbClr val="FFFFFF"/>
              </a:buClr>
              <a:buSzPts val="3500"/>
              <a:buFont typeface="Arial" panose="020B0604020202020204" pitchFamily="34" charset="0"/>
              <a:buChar char="•"/>
            </a:pPr>
            <a:r>
              <a:rPr lang="en-US" sz="1750" i="1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Triggers …Anticipate-Be Strategic</a:t>
            </a:r>
            <a:endParaRPr sz="1750" i="1" dirty="0">
              <a:solidFill>
                <a:srgbClr val="FFFFFF"/>
              </a:solidFill>
              <a:latin typeface="DM Serif Display" pitchFamily="2" charset="0"/>
              <a:ea typeface="Calibri"/>
              <a:cs typeface="Calibri"/>
              <a:sym typeface="Calibri"/>
            </a:endParaRPr>
          </a:p>
          <a:p>
            <a:pPr marL="494666" lvl="2" indent="-228600" defTabSz="457200">
              <a:lnSpc>
                <a:spcPct val="111000"/>
              </a:lnSpc>
              <a:spcBef>
                <a:spcPts val="465"/>
              </a:spcBef>
              <a:buClr>
                <a:srgbClr val="FFFFFF"/>
              </a:buClr>
              <a:buSzPts val="3500"/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Be Curious…Seek to Understand</a:t>
            </a:r>
            <a:endParaRPr sz="1750" dirty="0">
              <a:solidFill>
                <a:srgbClr val="FFFFFF"/>
              </a:solidFill>
              <a:latin typeface="DM Serif Display" pitchFamily="2" charset="0"/>
              <a:ea typeface="Calibri"/>
              <a:cs typeface="Calibri"/>
              <a:sym typeface="Calibri"/>
            </a:endParaRPr>
          </a:p>
          <a:p>
            <a:pPr marL="490379" lvl="2" indent="-228600" defTabSz="457200">
              <a:lnSpc>
                <a:spcPct val="111000"/>
              </a:lnSpc>
              <a:spcBef>
                <a:spcPts val="465"/>
              </a:spcBef>
              <a:buClr>
                <a:srgbClr val="FFFFFF"/>
              </a:buClr>
              <a:buSzPts val="3500"/>
              <a:buFont typeface="Arial" panose="020B0604020202020204" pitchFamily="34" charset="0"/>
              <a:buChar char="•"/>
            </a:pPr>
            <a:r>
              <a:rPr lang="en-US" sz="1750" i="1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I wonder why I feel this way?</a:t>
            </a:r>
            <a:endParaRPr sz="1750" i="1" dirty="0">
              <a:solidFill>
                <a:srgbClr val="FFFFFF"/>
              </a:solidFill>
              <a:latin typeface="DM Serif Display" pitchFamily="2" charset="0"/>
              <a:ea typeface="Calibri"/>
              <a:cs typeface="Calibri"/>
              <a:sym typeface="Calibri"/>
            </a:endParaRPr>
          </a:p>
          <a:p>
            <a:pPr marL="490379" lvl="2" indent="-228600" defTabSz="457200">
              <a:lnSpc>
                <a:spcPct val="111000"/>
              </a:lnSpc>
              <a:spcBef>
                <a:spcPts val="465"/>
              </a:spcBef>
              <a:buClr>
                <a:srgbClr val="FFFFFF"/>
              </a:buClr>
              <a:buSzPts val="3500"/>
              <a:buFont typeface="Arial" panose="020B0604020202020204" pitchFamily="34" charset="0"/>
              <a:buChar char="•"/>
            </a:pPr>
            <a:r>
              <a:rPr lang="en-US" sz="1750" i="1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H.A.L.T</a:t>
            </a:r>
            <a:endParaRPr sz="1750" dirty="0">
              <a:solidFill>
                <a:srgbClr val="FFFFFF"/>
              </a:solidFill>
              <a:latin typeface="DM Serif Display" pitchFamily="2" charset="0"/>
              <a:ea typeface="DM Serif Display"/>
              <a:cs typeface="DM Serif Display"/>
              <a:sym typeface="DM Serif Display"/>
            </a:endParaRPr>
          </a:p>
        </p:txBody>
      </p:sp>
      <p:sp>
        <p:nvSpPr>
          <p:cNvPr id="90" name="Google Shape;90;p5">
            <a:extLst>
              <a:ext uri="{FF2B5EF4-FFF2-40B4-BE49-F238E27FC236}">
                <a16:creationId xmlns:a16="http://schemas.microsoft.com/office/drawing/2014/main" id="{790F378B-770F-BCBD-D30E-9597133EC01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50"/>
          </a:xfrm>
          <a:prstGeom prst="rect">
            <a:avLst/>
          </a:prstGeom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defTabSz="457200"/>
            <a:fld id="{00000000-1234-1234-1234-123412341234}" type="slidenum">
              <a:rPr lang="en-US"/>
              <a:pPr defTabSz="457200"/>
              <a:t>16</a:t>
            </a:fld>
            <a:endParaRPr/>
          </a:p>
        </p:txBody>
      </p:sp>
      <p:sp>
        <p:nvSpPr>
          <p:cNvPr id="3" name="Google Shape;89;p5">
            <a:extLst>
              <a:ext uri="{FF2B5EF4-FFF2-40B4-BE49-F238E27FC236}">
                <a16:creationId xmlns:a16="http://schemas.microsoft.com/office/drawing/2014/main" id="{C924EE7B-5EB7-8FE0-947F-A3491546B2EF}"/>
              </a:ext>
            </a:extLst>
          </p:cNvPr>
          <p:cNvSpPr txBox="1"/>
          <p:nvPr/>
        </p:nvSpPr>
        <p:spPr>
          <a:xfrm>
            <a:off x="1162300" y="422788"/>
            <a:ext cx="6819401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70000"/>
              </a:lnSpc>
              <a:buSzPts val="7200"/>
            </a:pPr>
            <a:endParaRPr sz="4800" dirty="0">
              <a:solidFill>
                <a:srgbClr val="FFFFFF"/>
              </a:solidFill>
              <a:latin typeface="DM Serif Display"/>
              <a:ea typeface="DM Serif Display"/>
              <a:cs typeface="DM Serif Display"/>
              <a:sym typeface="DM Serif Display"/>
            </a:endParaRPr>
          </a:p>
          <a:p>
            <a:pPr algn="ctr" defTabSz="457200">
              <a:lnSpc>
                <a:spcPct val="70000"/>
              </a:lnSpc>
              <a:buSzPts val="7200"/>
            </a:pPr>
            <a:r>
              <a:rPr lang="en-US" sz="4800" dirty="0">
                <a:solidFill>
                  <a:srgbClr val="CEB053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Manage the MONSTERS</a:t>
            </a:r>
            <a:endParaRPr sz="4800" dirty="0">
              <a:solidFill>
                <a:srgbClr val="CEB053"/>
              </a:solidFill>
              <a:latin typeface="DM Serif Display"/>
              <a:ea typeface="DM Serif Display"/>
              <a:cs typeface="DM Serif Display"/>
              <a:sym typeface="DM Serif Display"/>
            </a:endParaRPr>
          </a:p>
        </p:txBody>
      </p:sp>
      <p:pic>
        <p:nvPicPr>
          <p:cNvPr id="5" name="Picture 4" descr="A cartoon character with horns and a blue creature&#10;&#10;AI-generated content may be incorrect.">
            <a:extLst>
              <a:ext uri="{FF2B5EF4-FFF2-40B4-BE49-F238E27FC236}">
                <a16:creationId xmlns:a16="http://schemas.microsoft.com/office/drawing/2014/main" id="{64FE55AD-7E35-226D-E626-681FD63EF9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114" t="8215" r="29675" b="11535"/>
          <a:stretch/>
        </p:blipFill>
        <p:spPr>
          <a:xfrm>
            <a:off x="1013471" y="1526543"/>
            <a:ext cx="2241007" cy="264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469625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5"/>
          <p:cNvSpPr txBox="1"/>
          <p:nvPr/>
        </p:nvSpPr>
        <p:spPr>
          <a:xfrm>
            <a:off x="427289" y="1598063"/>
            <a:ext cx="6002554" cy="2634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111000"/>
              </a:lnSpc>
              <a:buClr>
                <a:srgbClr val="663C4E"/>
              </a:buClr>
              <a:buSzPts val="2000"/>
            </a:pPr>
            <a:endParaRPr sz="9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94666" lvl="2" indent="-228600" defTabSz="457200">
              <a:lnSpc>
                <a:spcPct val="111000"/>
              </a:lnSpc>
              <a:spcBef>
                <a:spcPts val="465"/>
              </a:spcBef>
              <a:buClr>
                <a:srgbClr val="FFFFFF"/>
              </a:buClr>
              <a:buSzPts val="3500"/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Do you have an open-door policy</a:t>
            </a:r>
          </a:p>
          <a:p>
            <a:pPr marL="494666" lvl="2" indent="-228600" defTabSz="457200">
              <a:lnSpc>
                <a:spcPct val="111000"/>
              </a:lnSpc>
              <a:spcBef>
                <a:spcPts val="465"/>
              </a:spcBef>
              <a:buClr>
                <a:srgbClr val="FFFFFF"/>
              </a:buClr>
              <a:buSzPts val="3500"/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Do you gossip</a:t>
            </a:r>
          </a:p>
          <a:p>
            <a:pPr marL="494666" lvl="2" indent="-228600" defTabSz="457200">
              <a:lnSpc>
                <a:spcPct val="111000"/>
              </a:lnSpc>
              <a:spcBef>
                <a:spcPts val="465"/>
              </a:spcBef>
              <a:buClr>
                <a:srgbClr val="FFFFFF"/>
              </a:buClr>
              <a:buSzPts val="3500"/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Are the rules the same and transparent</a:t>
            </a:r>
          </a:p>
          <a:p>
            <a:pPr marL="494666" lvl="2" indent="-228600" defTabSz="457200">
              <a:lnSpc>
                <a:spcPct val="111000"/>
              </a:lnSpc>
              <a:spcBef>
                <a:spcPts val="465"/>
              </a:spcBef>
              <a:buClr>
                <a:srgbClr val="FFFFFF"/>
              </a:buClr>
              <a:buSzPts val="3500"/>
              <a:buFont typeface="Arial" panose="020B0604020202020204" pitchFamily="34" charset="0"/>
              <a:buChar char="•"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DM Serif Display" pitchFamily="2" charset="0"/>
                <a:ea typeface="Varela"/>
                <a:cs typeface="Varela"/>
                <a:sym typeface="Varela"/>
              </a:rPr>
              <a:t>Personality v. Behavior</a:t>
            </a:r>
          </a:p>
          <a:p>
            <a:pPr marL="494666" lvl="2" indent="-228600" defTabSz="457200">
              <a:lnSpc>
                <a:spcPct val="111000"/>
              </a:lnSpc>
              <a:spcBef>
                <a:spcPts val="465"/>
              </a:spcBef>
              <a:buClr>
                <a:srgbClr val="FFFFFF"/>
              </a:buClr>
              <a:buSzPts val="3500"/>
              <a:buFont typeface="Arial" panose="020B0604020202020204" pitchFamily="34" charset="0"/>
              <a:buChar char="•"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DM Serif Display" pitchFamily="2" charset="0"/>
                <a:ea typeface="Varela"/>
                <a:cs typeface="Varela"/>
                <a:sym typeface="Varela"/>
              </a:rPr>
              <a:t>Subjective v. Objective </a:t>
            </a:r>
          </a:p>
          <a:p>
            <a:pPr marL="494666" lvl="2" indent="-228600" defTabSz="457200">
              <a:lnSpc>
                <a:spcPct val="111000"/>
              </a:lnSpc>
              <a:spcBef>
                <a:spcPts val="465"/>
              </a:spcBef>
              <a:buClr>
                <a:srgbClr val="FFFFFF"/>
              </a:buClr>
              <a:buSzPts val="3500"/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lt1"/>
                </a:solidFill>
                <a:latin typeface="DM Serif Display" pitchFamily="2" charset="0"/>
                <a:ea typeface="Varela"/>
                <a:cs typeface="Varela"/>
                <a:sym typeface="Varela"/>
              </a:rPr>
              <a:t>GEMBA Walk</a:t>
            </a:r>
            <a:endParaRPr lang="en-US" sz="1800" b="1" i="0" u="none" strike="noStrike" cap="none" dirty="0">
              <a:solidFill>
                <a:schemeClr val="lt1"/>
              </a:solidFill>
              <a:latin typeface="DM Serif Display" pitchFamily="2" charset="0"/>
              <a:ea typeface="Varela"/>
              <a:cs typeface="Varela"/>
              <a:sym typeface="Varela"/>
            </a:endParaRPr>
          </a:p>
          <a:p>
            <a:pPr marL="76200"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1" i="0" u="none" strike="noStrike" cap="none" dirty="0">
              <a:solidFill>
                <a:schemeClr val="lt1"/>
              </a:solidFill>
              <a:latin typeface="DM Serif Display" pitchFamily="2" charset="0"/>
              <a:ea typeface="Varela"/>
              <a:cs typeface="Varela"/>
              <a:sym typeface="Varela"/>
            </a:endParaRPr>
          </a:p>
        </p:txBody>
      </p:sp>
      <p:sp>
        <p:nvSpPr>
          <p:cNvPr id="3" name="Google Shape;89;p5">
            <a:extLst>
              <a:ext uri="{FF2B5EF4-FFF2-40B4-BE49-F238E27FC236}">
                <a16:creationId xmlns:a16="http://schemas.microsoft.com/office/drawing/2014/main" id="{A0B38233-FD98-95FE-93AE-6BFB67B1BEC7}"/>
              </a:ext>
            </a:extLst>
          </p:cNvPr>
          <p:cNvSpPr txBox="1"/>
          <p:nvPr/>
        </p:nvSpPr>
        <p:spPr>
          <a:xfrm>
            <a:off x="196554" y="136733"/>
            <a:ext cx="4915378" cy="15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70000"/>
              </a:lnSpc>
              <a:buSzPts val="7200"/>
            </a:pPr>
            <a:endParaRPr sz="4800" dirty="0">
              <a:solidFill>
                <a:srgbClr val="FFFFFF"/>
              </a:solidFill>
              <a:latin typeface="DM Serif Display"/>
              <a:ea typeface="DM Serif Display"/>
              <a:cs typeface="DM Serif Display"/>
              <a:sym typeface="DM Serif Display"/>
            </a:endParaRPr>
          </a:p>
          <a:p>
            <a:pPr defTabSz="457200">
              <a:lnSpc>
                <a:spcPct val="70000"/>
              </a:lnSpc>
              <a:buSzPts val="7200"/>
            </a:pPr>
            <a:r>
              <a:rPr lang="en-US" sz="4800" dirty="0">
                <a:solidFill>
                  <a:srgbClr val="FFFFF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CULTURE</a:t>
            </a:r>
            <a:br>
              <a:rPr lang="en-US" sz="4800" dirty="0">
                <a:solidFill>
                  <a:srgbClr val="FFFFF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</a:br>
            <a:r>
              <a:rPr lang="en-US" sz="4800" dirty="0">
                <a:solidFill>
                  <a:srgbClr val="CEB053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#GoldenRule</a:t>
            </a:r>
            <a:endParaRPr sz="4800" dirty="0">
              <a:solidFill>
                <a:srgbClr val="CEB053"/>
              </a:solidFill>
              <a:latin typeface="DM Serif Display"/>
              <a:ea typeface="DM Serif Display"/>
              <a:cs typeface="DM Serif Display"/>
              <a:sym typeface="DM Serif Display"/>
            </a:endParaRPr>
          </a:p>
        </p:txBody>
      </p:sp>
      <p:pic>
        <p:nvPicPr>
          <p:cNvPr id="4" name="Picture 3" descr="A close up of a black background&#10;&#10;AI-generated content may be incorrect.">
            <a:extLst>
              <a:ext uri="{FF2B5EF4-FFF2-40B4-BE49-F238E27FC236}">
                <a16:creationId xmlns:a16="http://schemas.microsoft.com/office/drawing/2014/main" id="{6763D68B-6EAC-9844-1505-13F29D4C48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435" y="1"/>
            <a:ext cx="3569565" cy="200788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4;p13">
            <a:extLst>
              <a:ext uri="{FF2B5EF4-FFF2-40B4-BE49-F238E27FC236}">
                <a16:creationId xmlns:a16="http://schemas.microsoft.com/office/drawing/2014/main" id="{5CE432DD-0814-DFA2-6FEB-17401D0B2728}"/>
              </a:ext>
            </a:extLst>
          </p:cNvPr>
          <p:cNvSpPr txBox="1"/>
          <p:nvPr/>
        </p:nvSpPr>
        <p:spPr>
          <a:xfrm>
            <a:off x="4138216" y="906206"/>
            <a:ext cx="3778997" cy="1787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620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>
                <a:solidFill>
                  <a:srgbClr val="CEB053"/>
                </a:solidFill>
                <a:latin typeface="DM Serif Display" pitchFamily="2" charset="0"/>
                <a:ea typeface="Varela"/>
                <a:cs typeface="Varela"/>
                <a:sym typeface="Varela"/>
              </a:rPr>
              <a:t>Rapport &amp;</a:t>
            </a:r>
          </a:p>
          <a:p>
            <a:pPr marL="7620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>
                <a:solidFill>
                  <a:srgbClr val="CEB053"/>
                </a:solidFill>
                <a:latin typeface="DM Serif Display" pitchFamily="2" charset="0"/>
                <a:ea typeface="Varela"/>
                <a:cs typeface="Varela"/>
                <a:sym typeface="Varela"/>
              </a:rPr>
              <a:t>Smiles</a:t>
            </a:r>
            <a:r>
              <a:rPr lang="en-US" sz="6000" b="1" i="0" u="none" strike="noStrike" cap="none" dirty="0">
                <a:solidFill>
                  <a:srgbClr val="CEB053"/>
                </a:solidFill>
                <a:latin typeface="DM Serif Display" pitchFamily="2" charset="0"/>
                <a:ea typeface="Varela"/>
                <a:cs typeface="Varela"/>
                <a:sym typeface="Varela"/>
              </a:rPr>
              <a:t>…</a:t>
            </a:r>
            <a:endParaRPr sz="6000" dirty="0">
              <a:solidFill>
                <a:srgbClr val="CEB053"/>
              </a:solidFill>
              <a:latin typeface="DM Serif Display" pitchFamily="2" charset="0"/>
            </a:endParaRPr>
          </a:p>
          <a:p>
            <a:pPr marL="7620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>
                <a:solidFill>
                  <a:srgbClr val="CEB053"/>
                </a:solidFill>
                <a:latin typeface="DM Serif Display" pitchFamily="2" charset="0"/>
                <a:ea typeface="Varela"/>
                <a:cs typeface="Varela"/>
                <a:sym typeface="Varela"/>
              </a:rPr>
              <a:t>Create Safe Space</a:t>
            </a:r>
            <a:endParaRPr sz="3200" dirty="0">
              <a:solidFill>
                <a:srgbClr val="CEB053"/>
              </a:solidFill>
              <a:latin typeface="DM Serif Display" pitchFamily="2" charset="0"/>
            </a:endParaRPr>
          </a:p>
        </p:txBody>
      </p:sp>
      <p:pic>
        <p:nvPicPr>
          <p:cNvPr id="8" name="Picture 7" descr="A collage of people's teeth&#10;&#10;AI-generated content may be incorrect.">
            <a:extLst>
              <a:ext uri="{FF2B5EF4-FFF2-40B4-BE49-F238E27FC236}">
                <a16:creationId xmlns:a16="http://schemas.microsoft.com/office/drawing/2014/main" id="{08457D09-79C2-EA6C-4C2A-665F988C1F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510"/>
          <a:stretch>
            <a:fillRect/>
          </a:stretch>
        </p:blipFill>
        <p:spPr>
          <a:xfrm>
            <a:off x="1374832" y="913724"/>
            <a:ext cx="2381250" cy="1779549"/>
          </a:xfrm>
          <a:prstGeom prst="rect">
            <a:avLst/>
          </a:prstGeom>
          <a:ln w="28575">
            <a:solidFill>
              <a:srgbClr val="CEB053"/>
            </a:solidFill>
          </a:ln>
        </p:spPr>
      </p:pic>
      <p:sp>
        <p:nvSpPr>
          <p:cNvPr id="9" name="Google Shape;184;p13">
            <a:extLst>
              <a:ext uri="{FF2B5EF4-FFF2-40B4-BE49-F238E27FC236}">
                <a16:creationId xmlns:a16="http://schemas.microsoft.com/office/drawing/2014/main" id="{A48A062D-2064-43A6-9209-3CCA20A65999}"/>
              </a:ext>
            </a:extLst>
          </p:cNvPr>
          <p:cNvSpPr txBox="1"/>
          <p:nvPr/>
        </p:nvSpPr>
        <p:spPr>
          <a:xfrm>
            <a:off x="1226787" y="3071205"/>
            <a:ext cx="3021352" cy="1673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620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DM Serif Display" pitchFamily="2" charset="0"/>
                <a:ea typeface="Varela"/>
                <a:cs typeface="Varela"/>
                <a:sym typeface="Varela"/>
              </a:rPr>
              <a:t>Safe To: Be Themselves,</a:t>
            </a:r>
          </a:p>
          <a:p>
            <a:pPr marL="7620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DM Serif Display" pitchFamily="2" charset="0"/>
                <a:ea typeface="Varela"/>
                <a:cs typeface="Varela"/>
                <a:sym typeface="Varela"/>
              </a:rPr>
              <a:t>To Take Risks (and Fail) </a:t>
            </a:r>
          </a:p>
          <a:p>
            <a:pPr marL="7620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DM Serif Display" pitchFamily="2" charset="0"/>
                <a:ea typeface="Varela"/>
                <a:cs typeface="Varela"/>
                <a:sym typeface="Varela"/>
              </a:rPr>
              <a:t>Safe to Innovate &amp; Improve</a:t>
            </a:r>
            <a:endParaRPr dirty="0">
              <a:latin typeface="DM Serif Display" pitchFamily="2" charset="0"/>
            </a:endParaRPr>
          </a:p>
        </p:txBody>
      </p:sp>
      <p:sp>
        <p:nvSpPr>
          <p:cNvPr id="10" name="Google Shape;184;p13">
            <a:extLst>
              <a:ext uri="{FF2B5EF4-FFF2-40B4-BE49-F238E27FC236}">
                <a16:creationId xmlns:a16="http://schemas.microsoft.com/office/drawing/2014/main" id="{D2D57764-6544-39A3-E0E9-9F9D9966802A}"/>
              </a:ext>
            </a:extLst>
          </p:cNvPr>
          <p:cNvSpPr txBox="1"/>
          <p:nvPr/>
        </p:nvSpPr>
        <p:spPr>
          <a:xfrm>
            <a:off x="4138216" y="3186535"/>
            <a:ext cx="3288607" cy="62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62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>
                <a:solidFill>
                  <a:schemeClr val="lt1"/>
                </a:solidFill>
                <a:latin typeface="DM Serif Display" pitchFamily="2" charset="0"/>
                <a:ea typeface="Varela"/>
                <a:cs typeface="Varela"/>
                <a:sym typeface="Varela"/>
              </a:rPr>
              <a:t>“10/5 Rule”</a:t>
            </a:r>
            <a:endParaRPr sz="3200" dirty="0">
              <a:latin typeface="DM Serif Displ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9121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1"/>
          <p:cNvSpPr txBox="1"/>
          <p:nvPr/>
        </p:nvSpPr>
        <p:spPr>
          <a:xfrm>
            <a:off x="1751639" y="715297"/>
            <a:ext cx="5640722" cy="310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457200">
              <a:lnSpc>
                <a:spcPct val="70000"/>
              </a:lnSpc>
              <a:buSzPts val="14400"/>
            </a:pPr>
            <a:r>
              <a:rPr lang="en-US" sz="7200" dirty="0">
                <a:solidFill>
                  <a:srgbClr val="FFFFF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Pets, Kids, Hobbies,</a:t>
            </a:r>
            <a:endParaRPr sz="7200" dirty="0">
              <a:solidFill>
                <a:srgbClr val="FFFFFF"/>
              </a:solidFill>
              <a:latin typeface="DM Serif Display"/>
              <a:ea typeface="DM Serif Display"/>
              <a:cs typeface="DM Serif Display"/>
              <a:sym typeface="DM Serif Display"/>
            </a:endParaRPr>
          </a:p>
          <a:p>
            <a:pPr algn="ctr" defTabSz="457200">
              <a:lnSpc>
                <a:spcPct val="70000"/>
              </a:lnSpc>
              <a:buSzPts val="14400"/>
            </a:pPr>
            <a:r>
              <a:rPr lang="en-US" sz="7200" dirty="0">
                <a:solidFill>
                  <a:srgbClr val="FFFFF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Vacations, Net Flix</a:t>
            </a:r>
            <a:endParaRPr sz="7200" dirty="0">
              <a:solidFill>
                <a:srgbClr val="FFFFFF"/>
              </a:solidFill>
              <a:latin typeface="DM Serif Display"/>
              <a:ea typeface="DM Serif Display"/>
              <a:cs typeface="DM Serif Display"/>
              <a:sym typeface="DM Serif Display"/>
            </a:endParaRPr>
          </a:p>
        </p:txBody>
      </p:sp>
      <p:sp>
        <p:nvSpPr>
          <p:cNvPr id="119" name="Google Shape;119;p11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50"/>
          </a:xfrm>
          <a:prstGeom prst="rect">
            <a:avLst/>
          </a:prstGeom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defTabSz="457200"/>
            <a:fld id="{00000000-1234-1234-1234-123412341234}" type="slidenum">
              <a:rPr lang="en-US"/>
              <a:pPr defTabSz="457200"/>
              <a:t>19</a:t>
            </a:fld>
            <a:endParaRPr/>
          </a:p>
        </p:txBody>
      </p:sp>
      <p:pic>
        <p:nvPicPr>
          <p:cNvPr id="4" name="Picture 3" descr="A group of hands holding objects&#10;&#10;AI-generated content may be incorrect.">
            <a:extLst>
              <a:ext uri="{FF2B5EF4-FFF2-40B4-BE49-F238E27FC236}">
                <a16:creationId xmlns:a16="http://schemas.microsoft.com/office/drawing/2014/main" id="{57CA5229-8057-58D7-C346-E06CC0B791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2329" y="1870196"/>
            <a:ext cx="5515357" cy="3102389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4"/>
          <p:cNvPicPr preferRelativeResize="0"/>
          <p:nvPr/>
        </p:nvPicPr>
        <p:blipFill rotWithShape="1">
          <a:blip r:embed="rId3">
            <a:alphaModFix/>
          </a:blip>
          <a:srcRect l="44849" t="3" r="111" b="-2"/>
          <a:stretch/>
        </p:blipFill>
        <p:spPr>
          <a:xfrm>
            <a:off x="0" y="0"/>
            <a:ext cx="4190432" cy="5143842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4"/>
          <p:cNvSpPr txBox="1"/>
          <p:nvPr/>
        </p:nvSpPr>
        <p:spPr>
          <a:xfrm>
            <a:off x="4572000" y="1686816"/>
            <a:ext cx="4057585" cy="387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70000"/>
              </a:lnSpc>
              <a:buSzPts val="7200"/>
            </a:pPr>
            <a:r>
              <a:rPr lang="en-US" sz="3600" dirty="0">
                <a:solidFill>
                  <a:srgbClr val="FFFFF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Meet </a:t>
            </a:r>
            <a:r>
              <a:rPr lang="en-US" sz="3600" dirty="0" err="1">
                <a:solidFill>
                  <a:srgbClr val="FFFFF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Cally</a:t>
            </a:r>
            <a:endParaRPr sz="700" dirty="0"/>
          </a:p>
        </p:txBody>
      </p:sp>
      <p:sp>
        <p:nvSpPr>
          <p:cNvPr id="57" name="Google Shape;57;p4"/>
          <p:cNvSpPr txBox="1"/>
          <p:nvPr/>
        </p:nvSpPr>
        <p:spPr>
          <a:xfrm>
            <a:off x="4571999" y="2288489"/>
            <a:ext cx="4057585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buSzPts val="2100"/>
            </a:pPr>
            <a:r>
              <a:rPr lang="en-US" sz="1050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Cally has over two decades in healthcare revenue cycle strategy and partnerships, she's actively volunteered with Rocky Mountain AAHAM &amp; HFMA supporting chapters across multiple regions through committee work and education. </a:t>
            </a:r>
          </a:p>
          <a:p>
            <a:pPr defTabSz="457200">
              <a:buSzPts val="2100"/>
            </a:pPr>
            <a:endParaRPr lang="en-US" sz="1050" dirty="0">
              <a:solidFill>
                <a:srgbClr val="FFFFF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defTabSz="457200">
              <a:buSzPts val="2100"/>
            </a:pPr>
            <a:r>
              <a:rPr lang="en-US" sz="1050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Currently, she serves as President for Rocky Mountain AAHAM &amp; New Mexico HFMA.  A s a national speaker and keynote, </a:t>
            </a:r>
            <a:r>
              <a:rPr lang="en-US" sz="1050" dirty="0" err="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Cally's</a:t>
            </a:r>
            <a:r>
              <a:rPr lang="en-US" sz="1050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 dynamic, engaging style delivers immediate results and lasting solutions.</a:t>
            </a:r>
          </a:p>
          <a:p>
            <a:pPr defTabSz="457200">
              <a:buSzPts val="2100"/>
            </a:pPr>
            <a:endParaRPr lang="en-US" sz="1050" dirty="0">
              <a:solidFill>
                <a:srgbClr val="FFFFFF"/>
              </a:solidFill>
              <a:latin typeface="DM Sans"/>
              <a:sym typeface="DM Sans"/>
            </a:endParaRPr>
          </a:p>
          <a:p>
            <a:pPr defTabSz="457200">
              <a:buSzPts val="2100"/>
            </a:pPr>
            <a:endParaRPr sz="700" dirty="0"/>
          </a:p>
        </p:txBody>
      </p:sp>
      <p:cxnSp>
        <p:nvCxnSpPr>
          <p:cNvPr id="59" name="Google Shape;59;p4"/>
          <p:cNvCxnSpPr/>
          <p:nvPr/>
        </p:nvCxnSpPr>
        <p:spPr>
          <a:xfrm>
            <a:off x="4190432" y="0"/>
            <a:ext cx="0" cy="5143500"/>
          </a:xfrm>
          <a:prstGeom prst="straightConnector1">
            <a:avLst/>
          </a:prstGeom>
          <a:noFill/>
          <a:ln w="28575" cap="flat" cmpd="sng">
            <a:solidFill>
              <a:srgbClr val="CEB053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29">
          <a:extLst>
            <a:ext uri="{FF2B5EF4-FFF2-40B4-BE49-F238E27FC236}">
              <a16:creationId xmlns:a16="http://schemas.microsoft.com/office/drawing/2014/main" id="{B917A39B-1FE7-30B4-9FA2-D6F690887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6">
            <a:extLst>
              <a:ext uri="{FF2B5EF4-FFF2-40B4-BE49-F238E27FC236}">
                <a16:creationId xmlns:a16="http://schemas.microsoft.com/office/drawing/2014/main" id="{9FC60988-2402-F024-EBD4-76434B3698D5}"/>
              </a:ext>
            </a:extLst>
          </p:cNvPr>
          <p:cNvSpPr txBox="1"/>
          <p:nvPr/>
        </p:nvSpPr>
        <p:spPr>
          <a:xfrm>
            <a:off x="2330613" y="345892"/>
            <a:ext cx="6573943" cy="819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endParaRPr lang="en-US" sz="1200" dirty="0">
              <a:solidFill>
                <a:srgbClr val="FFFFFF"/>
              </a:solidFill>
              <a:latin typeface="DM Serif Display" pitchFamily="2" charset="0"/>
              <a:ea typeface="Century Schoolbook"/>
              <a:cs typeface="Century Schoolbook"/>
              <a:sym typeface="Century Schoolbook"/>
            </a:endParaRP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endParaRPr lang="en-US" sz="1200" dirty="0">
              <a:solidFill>
                <a:srgbClr val="FFFFFF"/>
              </a:solidFill>
              <a:latin typeface="DM Serif Display" pitchFamily="2" charset="0"/>
              <a:ea typeface="Century Schoolbook"/>
              <a:cs typeface="Century Schoolbook"/>
              <a:sym typeface="Century Schoolbook"/>
            </a:endParaRP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r>
              <a:rPr lang="en-US" sz="2400" dirty="0">
                <a:solidFill>
                  <a:srgbClr val="CEB053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DEALING WITH DYNAMIC &amp; FEEDBACK</a:t>
            </a:r>
          </a:p>
        </p:txBody>
      </p:sp>
      <p:sp>
        <p:nvSpPr>
          <p:cNvPr id="131" name="Google Shape;131;p16">
            <a:extLst>
              <a:ext uri="{FF2B5EF4-FFF2-40B4-BE49-F238E27FC236}">
                <a16:creationId xmlns:a16="http://schemas.microsoft.com/office/drawing/2014/main" id="{43B4076B-0077-21C5-6D11-0333E16807D9}"/>
              </a:ext>
            </a:extLst>
          </p:cNvPr>
          <p:cNvSpPr txBox="1"/>
          <p:nvPr/>
        </p:nvSpPr>
        <p:spPr>
          <a:xfrm>
            <a:off x="514350" y="2007880"/>
            <a:ext cx="4393800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buSzPts val="2100"/>
            </a:pPr>
            <a:endParaRPr sz="700"/>
          </a:p>
        </p:txBody>
      </p:sp>
      <p:sp>
        <p:nvSpPr>
          <p:cNvPr id="132" name="Google Shape;132;p16">
            <a:extLst>
              <a:ext uri="{FF2B5EF4-FFF2-40B4-BE49-F238E27FC236}">
                <a16:creationId xmlns:a16="http://schemas.microsoft.com/office/drawing/2014/main" id="{0F1F57CA-710F-AE36-8238-64C9A97D943D}"/>
              </a:ext>
            </a:extLst>
          </p:cNvPr>
          <p:cNvSpPr txBox="1"/>
          <p:nvPr/>
        </p:nvSpPr>
        <p:spPr>
          <a:xfrm>
            <a:off x="5703713" y="1090455"/>
            <a:ext cx="2925900" cy="75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70000"/>
              </a:lnSpc>
              <a:buSzPts val="8799"/>
            </a:pPr>
            <a:endParaRPr sz="700"/>
          </a:p>
        </p:txBody>
      </p:sp>
      <p:sp>
        <p:nvSpPr>
          <p:cNvPr id="134" name="Google Shape;134;p16">
            <a:extLst>
              <a:ext uri="{FF2B5EF4-FFF2-40B4-BE49-F238E27FC236}">
                <a16:creationId xmlns:a16="http://schemas.microsoft.com/office/drawing/2014/main" id="{6CA7C96A-4FDB-1F4B-A6AC-CF6D1A2D12ED}"/>
              </a:ext>
            </a:extLst>
          </p:cNvPr>
          <p:cNvSpPr txBox="1"/>
          <p:nvPr/>
        </p:nvSpPr>
        <p:spPr>
          <a:xfrm>
            <a:off x="5703713" y="4081621"/>
            <a:ext cx="2925900" cy="12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120000"/>
              </a:lnSpc>
              <a:buSzPts val="2100"/>
            </a:pPr>
            <a:endParaRPr sz="700"/>
          </a:p>
        </p:txBody>
      </p:sp>
      <p:sp>
        <p:nvSpPr>
          <p:cNvPr id="4" name="Google Shape;130;p16">
            <a:extLst>
              <a:ext uri="{FF2B5EF4-FFF2-40B4-BE49-F238E27FC236}">
                <a16:creationId xmlns:a16="http://schemas.microsoft.com/office/drawing/2014/main" id="{0DDF6A82-F0A3-0B56-78A3-582C1134E2F3}"/>
              </a:ext>
            </a:extLst>
          </p:cNvPr>
          <p:cNvSpPr txBox="1"/>
          <p:nvPr/>
        </p:nvSpPr>
        <p:spPr>
          <a:xfrm>
            <a:off x="2330613" y="1371096"/>
            <a:ext cx="5101925" cy="2870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r>
              <a:rPr lang="en-US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De-escalation Strategy</a:t>
            </a: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endParaRPr lang="en-US" dirty="0">
              <a:solidFill>
                <a:srgbClr val="FFFFFF"/>
              </a:solidFill>
              <a:latin typeface="DM Serif Display" pitchFamily="2" charset="0"/>
              <a:ea typeface="Century Schoolbook"/>
              <a:cs typeface="Century Schoolbook"/>
              <a:sym typeface="Century Schoolbook"/>
            </a:endParaRP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r>
              <a:rPr lang="en-US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Get Present, Take Notes</a:t>
            </a: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endParaRPr lang="en-US" dirty="0">
              <a:solidFill>
                <a:srgbClr val="FFFFFF"/>
              </a:solidFill>
              <a:latin typeface="DM Serif Display" pitchFamily="2" charset="0"/>
              <a:ea typeface="Century Schoolbook"/>
              <a:cs typeface="Century Schoolbook"/>
              <a:sym typeface="Century Schoolbook"/>
            </a:endParaRP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r>
              <a:rPr lang="en-US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Allow to Vent, Once- Use Their Name</a:t>
            </a: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endParaRPr lang="en-US" dirty="0">
              <a:solidFill>
                <a:srgbClr val="FFFFFF"/>
              </a:solidFill>
              <a:latin typeface="DM Serif Display" pitchFamily="2" charset="0"/>
              <a:ea typeface="Century Schoolbook"/>
              <a:cs typeface="Century Schoolbook"/>
              <a:sym typeface="Century Schoolbook"/>
            </a:endParaRP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r>
              <a:rPr lang="en-US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Repeat Back, Use Their Words (NOT THEIR TONE)</a:t>
            </a: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endParaRPr lang="en-US" dirty="0">
              <a:solidFill>
                <a:srgbClr val="FFFFFF"/>
              </a:solidFill>
              <a:latin typeface="DM Serif Display" pitchFamily="2" charset="0"/>
              <a:ea typeface="Century Schoolbook"/>
              <a:cs typeface="Century Schoolbook"/>
              <a:sym typeface="Century Schoolbook"/>
            </a:endParaRP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r>
              <a:rPr lang="en-US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Acknowledge “the inconvenience”, </a:t>
            </a: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r>
              <a:rPr lang="en-US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“the frustration” or “the concern”</a:t>
            </a: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r>
              <a:rPr lang="en-US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 </a:t>
            </a: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r>
              <a:rPr lang="en-US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Apologize - Allow Me to Consider</a:t>
            </a:r>
          </a:p>
        </p:txBody>
      </p:sp>
      <p:pic>
        <p:nvPicPr>
          <p:cNvPr id="3" name="Picture 2" descr="A blue and white marbled surface with gold lines&#10;&#10;AI-generated content may be incorrect.">
            <a:extLst>
              <a:ext uri="{FF2B5EF4-FFF2-40B4-BE49-F238E27FC236}">
                <a16:creationId xmlns:a16="http://schemas.microsoft.com/office/drawing/2014/main" id="{948F7439-7451-76C6-4667-01025ECB8A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9117"/>
          <a:stretch/>
        </p:blipFill>
        <p:spPr>
          <a:xfrm>
            <a:off x="0" y="0"/>
            <a:ext cx="1816263" cy="5142214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EACBC1-4260-FDCA-399D-6812F3FBCF22}"/>
              </a:ext>
            </a:extLst>
          </p:cNvPr>
          <p:cNvCxnSpPr>
            <a:cxnSpLocks/>
          </p:cNvCxnSpPr>
          <p:nvPr/>
        </p:nvCxnSpPr>
        <p:spPr>
          <a:xfrm>
            <a:off x="1816263" y="0"/>
            <a:ext cx="0" cy="5143500"/>
          </a:xfrm>
          <a:prstGeom prst="line">
            <a:avLst/>
          </a:prstGeom>
          <a:ln w="28575">
            <a:solidFill>
              <a:srgbClr val="CEB0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4330317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CE7C8-A092-3E07-9F2F-1C53F6A8B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341;p34" descr="A black background with gold lines&#10;&#10;AI-generated content may be incorrect.">
            <a:extLst>
              <a:ext uri="{FF2B5EF4-FFF2-40B4-BE49-F238E27FC236}">
                <a16:creationId xmlns:a16="http://schemas.microsoft.com/office/drawing/2014/main" id="{EEDA6D14-6E00-7CE1-194E-670739EABC4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9472"/>
          <a:stretch>
            <a:fillRect/>
          </a:stretch>
        </p:blipFill>
        <p:spPr>
          <a:xfrm rot="5400000">
            <a:off x="544489" y="-364465"/>
            <a:ext cx="4963477" cy="605245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84;p13">
            <a:extLst>
              <a:ext uri="{FF2B5EF4-FFF2-40B4-BE49-F238E27FC236}">
                <a16:creationId xmlns:a16="http://schemas.microsoft.com/office/drawing/2014/main" id="{8D545D01-9AEE-63A5-D683-AFBE7E4A1D49}"/>
              </a:ext>
            </a:extLst>
          </p:cNvPr>
          <p:cNvSpPr txBox="1"/>
          <p:nvPr/>
        </p:nvSpPr>
        <p:spPr>
          <a:xfrm>
            <a:off x="4778131" y="381593"/>
            <a:ext cx="3973984" cy="1388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62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strike="noStrike" cap="none" dirty="0">
              <a:solidFill>
                <a:schemeClr val="lt1"/>
              </a:solidFill>
              <a:latin typeface="DM Serif Display" pitchFamily="2" charset="0"/>
              <a:ea typeface="Varela"/>
              <a:cs typeface="Varela"/>
              <a:sym typeface="Varela"/>
            </a:endParaRPr>
          </a:p>
          <a:p>
            <a:pPr marL="762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chemeClr val="lt1"/>
                </a:solidFill>
                <a:latin typeface="DM Serif Display" pitchFamily="2" charset="0"/>
                <a:ea typeface="Varela"/>
                <a:cs typeface="Varela"/>
                <a:sym typeface="Varela"/>
              </a:rPr>
              <a:t>“We are the music makers, we are the dreamers of dreams…”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6" descr="A person wearing a top hat&#10;&#10;AI-generated content may be incorrect.">
            <a:extLst>
              <a:ext uri="{FF2B5EF4-FFF2-40B4-BE49-F238E27FC236}">
                <a16:creationId xmlns:a16="http://schemas.microsoft.com/office/drawing/2014/main" id="{2B7F0570-ECD9-1AB6-CEBD-DC959C6950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407" y="381595"/>
            <a:ext cx="4761905" cy="47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0402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40B53-6509-E1E1-B712-2F6B6ED09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341;p34" descr="A black background with gold lines&#10;&#10;AI-generated content may be incorrect.">
            <a:extLst>
              <a:ext uri="{FF2B5EF4-FFF2-40B4-BE49-F238E27FC236}">
                <a16:creationId xmlns:a16="http://schemas.microsoft.com/office/drawing/2014/main" id="{3C8BB0C5-8E80-ABFF-29D9-C8DD8ED32B18}"/>
              </a:ext>
            </a:extLst>
          </p:cNvPr>
          <p:cNvPicPr preferRelativeResize="0"/>
          <p:nvPr/>
        </p:nvPicPr>
        <p:blipFill rotWithShape="1">
          <a:blip r:embed="rId2">
            <a:alphaModFix amt="58000"/>
          </a:blip>
          <a:srcRect l="49472" t="17971"/>
          <a:stretch>
            <a:fillRect/>
          </a:stretch>
        </p:blipFill>
        <p:spPr>
          <a:xfrm rot="5400000">
            <a:off x="2000859" y="-1999641"/>
            <a:ext cx="5143500" cy="914278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239;p17">
            <a:extLst>
              <a:ext uri="{FF2B5EF4-FFF2-40B4-BE49-F238E27FC236}">
                <a16:creationId xmlns:a16="http://schemas.microsoft.com/office/drawing/2014/main" id="{1FBB7AFD-4503-C717-62F8-CFAC654FFBE6}"/>
              </a:ext>
            </a:extLst>
          </p:cNvPr>
          <p:cNvSpPr txBox="1"/>
          <p:nvPr/>
        </p:nvSpPr>
        <p:spPr>
          <a:xfrm>
            <a:off x="262569" y="496280"/>
            <a:ext cx="157541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DM Serif Display" pitchFamily="2" charset="0"/>
                <a:ea typeface="Raleway"/>
                <a:cs typeface="Raleway"/>
                <a:sym typeface="Raleway"/>
              </a:rPr>
              <a:t>“I believe in you.”</a:t>
            </a:r>
            <a:endParaRPr>
              <a:latin typeface="DM Serif Display" pitchFamily="2" charset="0"/>
            </a:endParaRPr>
          </a:p>
        </p:txBody>
      </p:sp>
      <p:sp>
        <p:nvSpPr>
          <p:cNvPr id="6" name="Google Shape;240;p17">
            <a:extLst>
              <a:ext uri="{FF2B5EF4-FFF2-40B4-BE49-F238E27FC236}">
                <a16:creationId xmlns:a16="http://schemas.microsoft.com/office/drawing/2014/main" id="{BA8E71BD-F93C-8DD8-69D2-C6FEDBA4EABF}"/>
              </a:ext>
            </a:extLst>
          </p:cNvPr>
          <p:cNvSpPr txBox="1"/>
          <p:nvPr/>
        </p:nvSpPr>
        <p:spPr>
          <a:xfrm>
            <a:off x="646415" y="2214160"/>
            <a:ext cx="187644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DM Serif Display" pitchFamily="2" charset="0"/>
                <a:ea typeface="Raleway"/>
                <a:cs typeface="Raleway"/>
                <a:sym typeface="Raleway"/>
              </a:rPr>
              <a:t>“How can I support your growth?”</a:t>
            </a:r>
            <a:endParaRPr>
              <a:latin typeface="DM Serif Display" pitchFamily="2" charset="0"/>
            </a:endParaRPr>
          </a:p>
        </p:txBody>
      </p:sp>
      <p:sp>
        <p:nvSpPr>
          <p:cNvPr id="7" name="Google Shape;241;p17">
            <a:extLst>
              <a:ext uri="{FF2B5EF4-FFF2-40B4-BE49-F238E27FC236}">
                <a16:creationId xmlns:a16="http://schemas.microsoft.com/office/drawing/2014/main" id="{9D3C8826-9989-AAC3-C1DE-E55E03C24A8A}"/>
              </a:ext>
            </a:extLst>
          </p:cNvPr>
          <p:cNvSpPr txBox="1"/>
          <p:nvPr/>
        </p:nvSpPr>
        <p:spPr>
          <a:xfrm>
            <a:off x="262569" y="3426830"/>
            <a:ext cx="157541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DM Serif Display" pitchFamily="2" charset="0"/>
                <a:ea typeface="Raleway"/>
                <a:cs typeface="Raleway"/>
                <a:sym typeface="Raleway"/>
              </a:rPr>
              <a:t>“Thank you.”</a:t>
            </a:r>
            <a:endParaRPr>
              <a:latin typeface="DM Serif Display" pitchFamily="2" charset="0"/>
            </a:endParaRPr>
          </a:p>
        </p:txBody>
      </p:sp>
      <p:sp>
        <p:nvSpPr>
          <p:cNvPr id="8" name="Google Shape;242;p17">
            <a:extLst>
              <a:ext uri="{FF2B5EF4-FFF2-40B4-BE49-F238E27FC236}">
                <a16:creationId xmlns:a16="http://schemas.microsoft.com/office/drawing/2014/main" id="{55CA96D9-71CB-40A7-247A-4063EACD6DDE}"/>
              </a:ext>
            </a:extLst>
          </p:cNvPr>
          <p:cNvSpPr txBox="1"/>
          <p:nvPr/>
        </p:nvSpPr>
        <p:spPr>
          <a:xfrm>
            <a:off x="1837981" y="4117303"/>
            <a:ext cx="157541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DM Serif Display" pitchFamily="2" charset="0"/>
                <a:ea typeface="Raleway"/>
                <a:cs typeface="Raleway"/>
                <a:sym typeface="Raleway"/>
              </a:rPr>
              <a:t>“You’ve got this.”</a:t>
            </a:r>
            <a:endParaRPr>
              <a:latin typeface="DM Serif Display" pitchFamily="2" charset="0"/>
            </a:endParaRPr>
          </a:p>
        </p:txBody>
      </p:sp>
      <p:sp>
        <p:nvSpPr>
          <p:cNvPr id="9" name="Google Shape;243;p17">
            <a:extLst>
              <a:ext uri="{FF2B5EF4-FFF2-40B4-BE49-F238E27FC236}">
                <a16:creationId xmlns:a16="http://schemas.microsoft.com/office/drawing/2014/main" id="{DF111EFB-797D-E97B-74DA-DD65EE727B0D}"/>
              </a:ext>
            </a:extLst>
          </p:cNvPr>
          <p:cNvSpPr txBox="1"/>
          <p:nvPr/>
        </p:nvSpPr>
        <p:spPr>
          <a:xfrm>
            <a:off x="5970225" y="342392"/>
            <a:ext cx="240709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DM Serif Display" pitchFamily="2" charset="0"/>
                <a:ea typeface="Raleway"/>
                <a:cs typeface="Raleway"/>
                <a:sym typeface="Raleway"/>
              </a:rPr>
              <a:t>“I trust your judgement.”</a:t>
            </a:r>
            <a:endParaRPr>
              <a:latin typeface="DM Serif Display" pitchFamily="2" charset="0"/>
            </a:endParaRPr>
          </a:p>
        </p:txBody>
      </p:sp>
      <p:sp>
        <p:nvSpPr>
          <p:cNvPr id="10" name="Google Shape;244;p17">
            <a:extLst>
              <a:ext uri="{FF2B5EF4-FFF2-40B4-BE49-F238E27FC236}">
                <a16:creationId xmlns:a16="http://schemas.microsoft.com/office/drawing/2014/main" id="{73F0587C-5862-A0DB-107C-A5E02F6F2DF7}"/>
              </a:ext>
            </a:extLst>
          </p:cNvPr>
          <p:cNvSpPr txBox="1"/>
          <p:nvPr/>
        </p:nvSpPr>
        <p:spPr>
          <a:xfrm>
            <a:off x="7107810" y="1138359"/>
            <a:ext cx="187644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DM Serif Display" pitchFamily="2" charset="0"/>
                <a:ea typeface="Raleway"/>
                <a:cs typeface="Raleway"/>
                <a:sym typeface="Raleway"/>
              </a:rPr>
              <a:t>“What do you need to be successful?”</a:t>
            </a:r>
            <a:endParaRPr>
              <a:latin typeface="DM Serif Display" pitchFamily="2" charset="0"/>
            </a:endParaRPr>
          </a:p>
        </p:txBody>
      </p:sp>
      <p:sp>
        <p:nvSpPr>
          <p:cNvPr id="11" name="Google Shape;245;p17">
            <a:extLst>
              <a:ext uri="{FF2B5EF4-FFF2-40B4-BE49-F238E27FC236}">
                <a16:creationId xmlns:a16="http://schemas.microsoft.com/office/drawing/2014/main" id="{46E56939-8F13-6220-8791-1CF92C9236F8}"/>
              </a:ext>
            </a:extLst>
          </p:cNvPr>
          <p:cNvSpPr txBox="1"/>
          <p:nvPr/>
        </p:nvSpPr>
        <p:spPr>
          <a:xfrm>
            <a:off x="7408845" y="2214160"/>
            <a:ext cx="157541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DM Serif Display" pitchFamily="2" charset="0"/>
                <a:ea typeface="Raleway"/>
                <a:cs typeface="Raleway"/>
                <a:sym typeface="Raleway"/>
              </a:rPr>
              <a:t>“How are you really doing?”</a:t>
            </a:r>
            <a:endParaRPr>
              <a:latin typeface="DM Serif Display" pitchFamily="2" charset="0"/>
            </a:endParaRPr>
          </a:p>
        </p:txBody>
      </p:sp>
      <p:sp>
        <p:nvSpPr>
          <p:cNvPr id="12" name="Google Shape;246;p17">
            <a:extLst>
              <a:ext uri="{FF2B5EF4-FFF2-40B4-BE49-F238E27FC236}">
                <a16:creationId xmlns:a16="http://schemas.microsoft.com/office/drawing/2014/main" id="{C52756E1-B547-71A8-362F-6312939A3B59}"/>
              </a:ext>
            </a:extLst>
          </p:cNvPr>
          <p:cNvSpPr txBox="1"/>
          <p:nvPr/>
        </p:nvSpPr>
        <p:spPr>
          <a:xfrm>
            <a:off x="6518315" y="3323596"/>
            <a:ext cx="207117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DM Serif Display" pitchFamily="2" charset="0"/>
                <a:ea typeface="Raleway"/>
                <a:cs typeface="Raleway"/>
                <a:sym typeface="Raleway"/>
              </a:rPr>
              <a:t>“Tell me more about your ideas.”</a:t>
            </a:r>
            <a:endParaRPr>
              <a:latin typeface="DM Serif Display" pitchFamily="2" charset="0"/>
            </a:endParaRPr>
          </a:p>
        </p:txBody>
      </p:sp>
      <p:sp>
        <p:nvSpPr>
          <p:cNvPr id="13" name="Google Shape;247;p17">
            <a:extLst>
              <a:ext uri="{FF2B5EF4-FFF2-40B4-BE49-F238E27FC236}">
                <a16:creationId xmlns:a16="http://schemas.microsoft.com/office/drawing/2014/main" id="{C0F1C0A2-A7C2-20AB-06BC-519D4E2486B0}"/>
              </a:ext>
            </a:extLst>
          </p:cNvPr>
          <p:cNvSpPr txBox="1"/>
          <p:nvPr/>
        </p:nvSpPr>
        <p:spPr>
          <a:xfrm>
            <a:off x="1691182" y="1075587"/>
            <a:ext cx="187644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DM Serif Display" pitchFamily="2" charset="0"/>
                <a:ea typeface="Raleway"/>
                <a:cs typeface="Raleway"/>
                <a:sym typeface="Raleway"/>
              </a:rPr>
              <a:t>“What do you think we should do?”</a:t>
            </a:r>
            <a:endParaRPr>
              <a:latin typeface="DM Serif Display" pitchFamily="2" charset="0"/>
            </a:endParaRPr>
          </a:p>
        </p:txBody>
      </p:sp>
      <p:sp>
        <p:nvSpPr>
          <p:cNvPr id="14" name="Google Shape;248;p17">
            <a:extLst>
              <a:ext uri="{FF2B5EF4-FFF2-40B4-BE49-F238E27FC236}">
                <a16:creationId xmlns:a16="http://schemas.microsoft.com/office/drawing/2014/main" id="{9304660C-D36A-DFCC-A3E4-EF0779670EBC}"/>
              </a:ext>
            </a:extLst>
          </p:cNvPr>
          <p:cNvSpPr txBox="1"/>
          <p:nvPr/>
        </p:nvSpPr>
        <p:spPr>
          <a:xfrm>
            <a:off x="5066689" y="4322922"/>
            <a:ext cx="157541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DM Serif Display" pitchFamily="2" charset="0"/>
                <a:ea typeface="Raleway"/>
                <a:cs typeface="Raleway"/>
                <a:sym typeface="Raleway"/>
              </a:rPr>
              <a:t>“Let’s celebrate!”</a:t>
            </a:r>
            <a:endParaRPr>
              <a:latin typeface="DM Serif Display" pitchFamily="2" charset="0"/>
            </a:endParaRPr>
          </a:p>
        </p:txBody>
      </p:sp>
      <p:pic>
        <p:nvPicPr>
          <p:cNvPr id="15" name="Google Shape;238;p17" descr="A white drawing of a megaphone&#10;&#10;Description automatically generated">
            <a:extLst>
              <a:ext uri="{FF2B5EF4-FFF2-40B4-BE49-F238E27FC236}">
                <a16:creationId xmlns:a16="http://schemas.microsoft.com/office/drawing/2014/main" id="{F471F059-8CDE-6173-BF06-609C2F7C3BD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891234">
            <a:off x="3056387" y="838971"/>
            <a:ext cx="3273598" cy="32735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7022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0C6C64-55C8-36AA-4DF4-F106F110F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6;p21" descr="A white silhouette of a person's head&#10;&#10;Description automatically generated">
            <a:extLst>
              <a:ext uri="{FF2B5EF4-FFF2-40B4-BE49-F238E27FC236}">
                <a16:creationId xmlns:a16="http://schemas.microsoft.com/office/drawing/2014/main" id="{39EB8DF6-CCEF-A377-9C36-6F93ECB093F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97861" y="946980"/>
            <a:ext cx="3726670" cy="3726670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21"/>
          <p:cNvSpPr/>
          <p:nvPr/>
        </p:nvSpPr>
        <p:spPr>
          <a:xfrm>
            <a:off x="6994347" y="1217742"/>
            <a:ext cx="1445510" cy="1129071"/>
          </a:xfrm>
          <a:prstGeom prst="cloud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21"/>
          <p:cNvSpPr/>
          <p:nvPr/>
        </p:nvSpPr>
        <p:spPr>
          <a:xfrm>
            <a:off x="5337811" y="600496"/>
            <a:ext cx="1545053" cy="1129071"/>
          </a:xfrm>
          <a:prstGeom prst="cloud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21"/>
          <p:cNvSpPr/>
          <p:nvPr/>
        </p:nvSpPr>
        <p:spPr>
          <a:xfrm>
            <a:off x="7447126" y="2413684"/>
            <a:ext cx="1519609" cy="1388126"/>
          </a:xfrm>
          <a:prstGeom prst="cloud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21"/>
          <p:cNvSpPr/>
          <p:nvPr/>
        </p:nvSpPr>
        <p:spPr>
          <a:xfrm>
            <a:off x="6007492" y="3800138"/>
            <a:ext cx="1837998" cy="1278071"/>
          </a:xfrm>
          <a:prstGeom prst="cloud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21"/>
          <p:cNvSpPr/>
          <p:nvPr/>
        </p:nvSpPr>
        <p:spPr>
          <a:xfrm>
            <a:off x="1568730" y="3632008"/>
            <a:ext cx="1837998" cy="1388126"/>
          </a:xfrm>
          <a:prstGeom prst="cloud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21"/>
          <p:cNvSpPr/>
          <p:nvPr/>
        </p:nvSpPr>
        <p:spPr>
          <a:xfrm>
            <a:off x="120650" y="2107656"/>
            <a:ext cx="1837998" cy="1388126"/>
          </a:xfrm>
          <a:prstGeom prst="cloud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21"/>
          <p:cNvSpPr/>
          <p:nvPr/>
        </p:nvSpPr>
        <p:spPr>
          <a:xfrm>
            <a:off x="290569" y="389254"/>
            <a:ext cx="2042304" cy="1388126"/>
          </a:xfrm>
          <a:prstGeom prst="cloud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21"/>
          <p:cNvSpPr txBox="1">
            <a:spLocks noGrp="1"/>
          </p:cNvSpPr>
          <p:nvPr>
            <p:ph type="sldNum" idx="12"/>
          </p:nvPr>
        </p:nvSpPr>
        <p:spPr>
          <a:xfrm>
            <a:off x="457200" y="4673650"/>
            <a:ext cx="548700" cy="2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  <p:sp>
        <p:nvSpPr>
          <p:cNvPr id="297" name="Google Shape;297;p21"/>
          <p:cNvSpPr txBox="1"/>
          <p:nvPr/>
        </p:nvSpPr>
        <p:spPr>
          <a:xfrm>
            <a:off x="2591304" y="155000"/>
            <a:ext cx="3961391" cy="6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CEB053"/>
                </a:solidFill>
                <a:latin typeface="DM Serif Display" pitchFamily="2" charset="0"/>
                <a:sym typeface="Raleway"/>
              </a:rPr>
              <a:t>Responding NOT Reacting…</a:t>
            </a:r>
            <a:endParaRPr dirty="0">
              <a:solidFill>
                <a:srgbClr val="CEB053"/>
              </a:solidFill>
              <a:latin typeface="DM Serif Display" pitchFamily="2" charset="0"/>
            </a:endParaRPr>
          </a:p>
        </p:txBody>
      </p:sp>
      <p:sp>
        <p:nvSpPr>
          <p:cNvPr id="298" name="Google Shape;298;p21"/>
          <p:cNvSpPr txBox="1"/>
          <p:nvPr/>
        </p:nvSpPr>
        <p:spPr>
          <a:xfrm>
            <a:off x="2708910" y="1372493"/>
            <a:ext cx="109728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First thing that comes to mind</a:t>
            </a:r>
            <a:endParaRPr/>
          </a:p>
        </p:txBody>
      </p:sp>
      <p:sp>
        <p:nvSpPr>
          <p:cNvPr id="299" name="Google Shape;299;p21"/>
          <p:cNvSpPr txBox="1"/>
          <p:nvPr/>
        </p:nvSpPr>
        <p:spPr>
          <a:xfrm>
            <a:off x="4229100" y="2018824"/>
            <a:ext cx="1314450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E2A961"/>
                </a:solidFill>
                <a:latin typeface="Arial"/>
                <a:ea typeface="Arial"/>
                <a:cs typeface="Arial"/>
                <a:sym typeface="Arial"/>
              </a:rPr>
              <a:t>I use my judgement to decide if my words need filtering.</a:t>
            </a:r>
            <a:endParaRPr/>
          </a:p>
        </p:txBody>
      </p:sp>
      <p:sp>
        <p:nvSpPr>
          <p:cNvPr id="300" name="Google Shape;300;p21"/>
          <p:cNvSpPr txBox="1"/>
          <p:nvPr/>
        </p:nvSpPr>
        <p:spPr>
          <a:xfrm>
            <a:off x="568232" y="564615"/>
            <a:ext cx="145437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sng" strike="noStrike" cap="none" dirty="0">
                <a:solidFill>
                  <a:srgbClr val="D23767"/>
                </a:solidFill>
                <a:latin typeface="Arial"/>
                <a:ea typeface="Arial"/>
                <a:cs typeface="Arial"/>
                <a:sym typeface="Arial"/>
              </a:rPr>
              <a:t>Intention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D23767"/>
                </a:solidFill>
                <a:latin typeface="Arial"/>
                <a:ea typeface="Arial"/>
                <a:cs typeface="Arial"/>
                <a:sym typeface="Arial"/>
              </a:rPr>
              <a:t>Am I saying this to hurt the other person?</a:t>
            </a:r>
            <a:endParaRPr dirty="0"/>
          </a:p>
        </p:txBody>
      </p:sp>
      <p:sp>
        <p:nvSpPr>
          <p:cNvPr id="301" name="Google Shape;301;p21"/>
          <p:cNvSpPr txBox="1"/>
          <p:nvPr/>
        </p:nvSpPr>
        <p:spPr>
          <a:xfrm>
            <a:off x="131378" y="2324665"/>
            <a:ext cx="183799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sng" strike="noStrike" cap="none">
                <a:solidFill>
                  <a:srgbClr val="4EA19D"/>
                </a:solidFill>
                <a:latin typeface="Arial"/>
                <a:ea typeface="Arial"/>
                <a:cs typeface="Arial"/>
                <a:sym typeface="Arial"/>
              </a:rPr>
              <a:t>Choice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4EA19D"/>
                </a:solidFill>
                <a:latin typeface="Arial"/>
                <a:ea typeface="Arial"/>
                <a:cs typeface="Arial"/>
                <a:sym typeface="Arial"/>
              </a:rPr>
              <a:t>Is this something that needs to be said?</a:t>
            </a:r>
            <a:endParaRPr/>
          </a:p>
        </p:txBody>
      </p:sp>
      <p:sp>
        <p:nvSpPr>
          <p:cNvPr id="302" name="Google Shape;302;p21"/>
          <p:cNvSpPr txBox="1"/>
          <p:nvPr/>
        </p:nvSpPr>
        <p:spPr>
          <a:xfrm>
            <a:off x="1696874" y="3800139"/>
            <a:ext cx="1551655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sng" strike="noStrike" cap="none">
                <a:solidFill>
                  <a:srgbClr val="83D2DA"/>
                </a:solidFill>
                <a:latin typeface="Arial"/>
                <a:ea typeface="Arial"/>
                <a:cs typeface="Arial"/>
                <a:sym typeface="Arial"/>
              </a:rPr>
              <a:t>Empathy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83D2DA"/>
                </a:solidFill>
                <a:latin typeface="Arial"/>
                <a:ea typeface="Arial"/>
                <a:cs typeface="Arial"/>
                <a:sym typeface="Arial"/>
              </a:rPr>
              <a:t>Can I try to see the other’s point of view?</a:t>
            </a:r>
            <a:endParaRPr/>
          </a:p>
        </p:txBody>
      </p:sp>
      <p:sp>
        <p:nvSpPr>
          <p:cNvPr id="303" name="Google Shape;303;p21"/>
          <p:cNvSpPr txBox="1"/>
          <p:nvPr/>
        </p:nvSpPr>
        <p:spPr>
          <a:xfrm>
            <a:off x="5449294" y="744885"/>
            <a:ext cx="131445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E2A961"/>
                </a:solidFill>
                <a:latin typeface="Arial"/>
                <a:ea typeface="Arial"/>
                <a:cs typeface="Arial"/>
                <a:sym typeface="Arial"/>
              </a:rPr>
              <a:t>Will this embarrass the other person???</a:t>
            </a:r>
            <a:endParaRPr dirty="0"/>
          </a:p>
        </p:txBody>
      </p:sp>
      <p:sp>
        <p:nvSpPr>
          <p:cNvPr id="304" name="Google Shape;304;p21"/>
          <p:cNvSpPr txBox="1"/>
          <p:nvPr/>
        </p:nvSpPr>
        <p:spPr>
          <a:xfrm>
            <a:off x="7081659" y="1344026"/>
            <a:ext cx="131445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D23767"/>
                </a:solidFill>
                <a:latin typeface="Arial"/>
                <a:ea typeface="Arial"/>
                <a:cs typeface="Arial"/>
                <a:sym typeface="Arial"/>
              </a:rPr>
              <a:t>Is there a better time, place, or way to say this?</a:t>
            </a:r>
            <a:endParaRPr/>
          </a:p>
        </p:txBody>
      </p:sp>
      <p:sp>
        <p:nvSpPr>
          <p:cNvPr id="305" name="Google Shape;305;p21"/>
          <p:cNvSpPr txBox="1"/>
          <p:nvPr/>
        </p:nvSpPr>
        <p:spPr>
          <a:xfrm>
            <a:off x="7580590" y="2569829"/>
            <a:ext cx="131445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4EA19D"/>
                </a:solidFill>
                <a:latin typeface="Arial"/>
                <a:ea typeface="Arial"/>
                <a:cs typeface="Arial"/>
                <a:sym typeface="Arial"/>
              </a:rPr>
              <a:t>Did I listen properly… give them a chance to explain or apologize?</a:t>
            </a:r>
            <a:endParaRPr/>
          </a:p>
        </p:txBody>
      </p:sp>
      <p:sp>
        <p:nvSpPr>
          <p:cNvPr id="306" name="Google Shape;306;p21"/>
          <p:cNvSpPr txBox="1"/>
          <p:nvPr/>
        </p:nvSpPr>
        <p:spPr>
          <a:xfrm>
            <a:off x="6166686" y="3957955"/>
            <a:ext cx="151960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83D2DA"/>
                </a:solidFill>
                <a:latin typeface="Arial"/>
                <a:ea typeface="Arial"/>
                <a:cs typeface="Arial"/>
                <a:sym typeface="Arial"/>
              </a:rPr>
              <a:t>Are my words respectful? How would I feel if this was said to me?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83790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29">
          <a:extLst>
            <a:ext uri="{FF2B5EF4-FFF2-40B4-BE49-F238E27FC236}">
              <a16:creationId xmlns:a16="http://schemas.microsoft.com/office/drawing/2014/main" id="{0E3DCD5D-511B-A476-D904-27E8E6E2C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6">
            <a:extLst>
              <a:ext uri="{FF2B5EF4-FFF2-40B4-BE49-F238E27FC236}">
                <a16:creationId xmlns:a16="http://schemas.microsoft.com/office/drawing/2014/main" id="{8FBC31D5-1A0D-C143-3EAF-6BC5914F5D88}"/>
              </a:ext>
            </a:extLst>
          </p:cNvPr>
          <p:cNvSpPr txBox="1"/>
          <p:nvPr/>
        </p:nvSpPr>
        <p:spPr>
          <a:xfrm>
            <a:off x="514350" y="2007880"/>
            <a:ext cx="4393800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buSzPts val="2100"/>
            </a:pPr>
            <a:endParaRPr sz="700"/>
          </a:p>
        </p:txBody>
      </p:sp>
      <p:sp>
        <p:nvSpPr>
          <p:cNvPr id="132" name="Google Shape;132;p16">
            <a:extLst>
              <a:ext uri="{FF2B5EF4-FFF2-40B4-BE49-F238E27FC236}">
                <a16:creationId xmlns:a16="http://schemas.microsoft.com/office/drawing/2014/main" id="{88411525-F657-2EBA-820A-20CB8F3297BC}"/>
              </a:ext>
            </a:extLst>
          </p:cNvPr>
          <p:cNvSpPr txBox="1"/>
          <p:nvPr/>
        </p:nvSpPr>
        <p:spPr>
          <a:xfrm>
            <a:off x="5703713" y="1090455"/>
            <a:ext cx="2925900" cy="75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70000"/>
              </a:lnSpc>
              <a:buSzPts val="8799"/>
            </a:pPr>
            <a:endParaRPr sz="700"/>
          </a:p>
        </p:txBody>
      </p:sp>
      <p:sp>
        <p:nvSpPr>
          <p:cNvPr id="134" name="Google Shape;134;p16">
            <a:extLst>
              <a:ext uri="{FF2B5EF4-FFF2-40B4-BE49-F238E27FC236}">
                <a16:creationId xmlns:a16="http://schemas.microsoft.com/office/drawing/2014/main" id="{ACFF623D-D8D6-9C65-9A90-EB6D3C6ACE47}"/>
              </a:ext>
            </a:extLst>
          </p:cNvPr>
          <p:cNvSpPr txBox="1"/>
          <p:nvPr/>
        </p:nvSpPr>
        <p:spPr>
          <a:xfrm>
            <a:off x="5703713" y="4081621"/>
            <a:ext cx="2925900" cy="12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120000"/>
              </a:lnSpc>
              <a:buSzPts val="2100"/>
            </a:pPr>
            <a:endParaRPr sz="700"/>
          </a:p>
        </p:txBody>
      </p:sp>
      <p:sp>
        <p:nvSpPr>
          <p:cNvPr id="4" name="Google Shape;130;p16">
            <a:extLst>
              <a:ext uri="{FF2B5EF4-FFF2-40B4-BE49-F238E27FC236}">
                <a16:creationId xmlns:a16="http://schemas.microsoft.com/office/drawing/2014/main" id="{EE7C6E54-71B4-CB15-A4D5-EAC8D5B0D74D}"/>
              </a:ext>
            </a:extLst>
          </p:cNvPr>
          <p:cNvSpPr txBox="1"/>
          <p:nvPr/>
        </p:nvSpPr>
        <p:spPr>
          <a:xfrm>
            <a:off x="2008461" y="870049"/>
            <a:ext cx="7390504" cy="3006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endParaRPr lang="en-US" sz="1200" dirty="0">
              <a:solidFill>
                <a:srgbClr val="FFFFFF"/>
              </a:solidFill>
              <a:latin typeface="DM Serif Display" pitchFamily="2" charset="0"/>
              <a:ea typeface="Century Schoolbook"/>
              <a:cs typeface="Century Schoolbook"/>
              <a:sym typeface="Century Schoolbook"/>
            </a:endParaRP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endParaRPr lang="en-US" sz="1200" dirty="0">
              <a:solidFill>
                <a:srgbClr val="FFFFFF"/>
              </a:solidFill>
              <a:latin typeface="DM Serif Display" pitchFamily="2" charset="0"/>
              <a:ea typeface="Century Schoolbook"/>
              <a:cs typeface="Century Schoolbook"/>
              <a:sym typeface="Century Schoolbook"/>
            </a:endParaRP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endParaRPr lang="en-US" sz="1200" dirty="0">
              <a:solidFill>
                <a:srgbClr val="FFFFFF"/>
              </a:solidFill>
              <a:latin typeface="DM Serif Display" pitchFamily="2" charset="0"/>
              <a:ea typeface="Century Schoolbook"/>
              <a:cs typeface="Century Schoolbook"/>
              <a:sym typeface="Century Schoolbook"/>
            </a:endParaRP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r>
              <a:rPr lang="en-US" sz="2800" dirty="0">
                <a:solidFill>
                  <a:srgbClr val="CEB053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You have choices each and everyday…</a:t>
            </a: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r>
              <a:rPr lang="en-US" sz="2800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- choose to feel blessed</a:t>
            </a: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r>
              <a:rPr lang="en-US" sz="2800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- choose to feel grateful</a:t>
            </a: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r>
              <a:rPr lang="en-US" sz="2800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-choose to be excited</a:t>
            </a: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r>
              <a:rPr lang="en-US" sz="2800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-choose to be happy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30896A-1E62-E2B0-2D1B-8687F71062DF}"/>
              </a:ext>
            </a:extLst>
          </p:cNvPr>
          <p:cNvCxnSpPr>
            <a:cxnSpLocks/>
          </p:cNvCxnSpPr>
          <p:nvPr/>
        </p:nvCxnSpPr>
        <p:spPr>
          <a:xfrm>
            <a:off x="853482" y="0"/>
            <a:ext cx="0" cy="5142857"/>
          </a:xfrm>
          <a:prstGeom prst="line">
            <a:avLst/>
          </a:prstGeom>
          <a:ln w="28575">
            <a:solidFill>
              <a:srgbClr val="CEB0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blue and white marbled surface with gold lines&#10;&#10;AI-generated content may be incorrect.">
            <a:extLst>
              <a:ext uri="{FF2B5EF4-FFF2-40B4-BE49-F238E27FC236}">
                <a16:creationId xmlns:a16="http://schemas.microsoft.com/office/drawing/2014/main" id="{9301E92D-9CA6-65B5-37B2-F80F69FCD4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9117" r="11774"/>
          <a:stretch>
            <a:fillRect/>
          </a:stretch>
        </p:blipFill>
        <p:spPr>
          <a:xfrm rot="10800000">
            <a:off x="-1" y="1286"/>
            <a:ext cx="832735" cy="514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240021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p34" descr="A black background with gold line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688123" y="-193431"/>
            <a:ext cx="10832123" cy="5336931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34"/>
          <p:cNvSpPr txBox="1"/>
          <p:nvPr/>
        </p:nvSpPr>
        <p:spPr>
          <a:xfrm>
            <a:off x="514350" y="1855723"/>
            <a:ext cx="4057650" cy="387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70000"/>
              </a:lnSpc>
              <a:buSzPts val="7200"/>
            </a:pPr>
            <a:r>
              <a:rPr lang="en-US" sz="3600">
                <a:solidFill>
                  <a:srgbClr val="FFFFF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Let’s Connect.</a:t>
            </a:r>
            <a:endParaRPr sz="700"/>
          </a:p>
        </p:txBody>
      </p:sp>
      <p:sp>
        <p:nvSpPr>
          <p:cNvPr id="343" name="Google Shape;343;p34"/>
          <p:cNvSpPr txBox="1"/>
          <p:nvPr/>
        </p:nvSpPr>
        <p:spPr>
          <a:xfrm>
            <a:off x="809318" y="2571750"/>
            <a:ext cx="2446500" cy="807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buSzPts val="2100"/>
            </a:pPr>
            <a:r>
              <a:rPr lang="en-US" sz="105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1CallyChristensen@gmail.com</a:t>
            </a:r>
            <a:endParaRPr sz="700"/>
          </a:p>
          <a:p>
            <a:pPr defTabSz="457200">
              <a:buSzPts val="2100"/>
            </a:pPr>
            <a:endParaRPr sz="1050">
              <a:solidFill>
                <a:srgbClr val="FFFFF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defTabSz="457200">
              <a:buSzPts val="2100"/>
            </a:pPr>
            <a:r>
              <a:rPr lang="en-US" sz="105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303.909.0181</a:t>
            </a:r>
            <a:endParaRPr sz="700"/>
          </a:p>
          <a:p>
            <a:pPr defTabSz="457200">
              <a:buSzPts val="2100"/>
            </a:pPr>
            <a:endParaRPr sz="1050">
              <a:solidFill>
                <a:srgbClr val="FFFFF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defTabSz="457200">
              <a:buSzPts val="2100"/>
            </a:pPr>
            <a:r>
              <a:rPr lang="en-US" sz="105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in/callychristensen/</a:t>
            </a:r>
            <a:endParaRPr sz="700"/>
          </a:p>
        </p:txBody>
      </p:sp>
      <p:pic>
        <p:nvPicPr>
          <p:cNvPr id="345" name="Google Shape;345;p34" descr="Ico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4350" y="2571750"/>
            <a:ext cx="162692" cy="162692"/>
          </a:xfrm>
          <a:prstGeom prst="rect">
            <a:avLst/>
          </a:prstGeom>
          <a:solidFill>
            <a:srgbClr val="CEB053"/>
          </a:solidFill>
          <a:ln>
            <a:noFill/>
          </a:ln>
        </p:spPr>
      </p:pic>
      <p:pic>
        <p:nvPicPr>
          <p:cNvPr id="346" name="Google Shape;346;p34" descr="Icon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4350" y="2899878"/>
            <a:ext cx="162692" cy="162692"/>
          </a:xfrm>
          <a:prstGeom prst="rect">
            <a:avLst/>
          </a:prstGeom>
          <a:solidFill>
            <a:srgbClr val="CEB053"/>
          </a:solidFill>
          <a:ln>
            <a:noFill/>
          </a:ln>
        </p:spPr>
      </p:pic>
      <p:pic>
        <p:nvPicPr>
          <p:cNvPr id="347" name="Google Shape;347;p34" descr="Icon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4350" y="3228005"/>
            <a:ext cx="162692" cy="162692"/>
          </a:xfrm>
          <a:prstGeom prst="rect">
            <a:avLst/>
          </a:prstGeom>
          <a:solidFill>
            <a:srgbClr val="CEB053"/>
          </a:solidFill>
          <a:ln>
            <a:noFill/>
          </a:ln>
        </p:spPr>
      </p:pic>
      <p:sp>
        <p:nvSpPr>
          <p:cNvPr id="348" name="Google Shape;348;p34"/>
          <p:cNvSpPr/>
          <p:nvPr/>
        </p:nvSpPr>
        <p:spPr>
          <a:xfrm>
            <a:off x="7971503" y="4033684"/>
            <a:ext cx="1098755" cy="1032387"/>
          </a:xfrm>
          <a:prstGeom prst="rect">
            <a:avLst/>
          </a:prstGeom>
          <a:solidFill>
            <a:srgbClr val="011F4B"/>
          </a:solidFill>
          <a:ln w="25400" cap="flat" cmpd="sng">
            <a:solidFill>
              <a:srgbClr val="00263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 defTabSz="457200"/>
            <a:endParaRPr sz="700">
              <a:solidFill>
                <a:srgbClr val="FFFFFF"/>
              </a:solidFill>
            </a:endParaRPr>
          </a:p>
        </p:txBody>
      </p:sp>
      <p:pic>
        <p:nvPicPr>
          <p:cNvPr id="349" name="Google Shape;349;p34" descr="A black and white logo&#10;&#10;AI-generated content may be incorrect.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65605" y="1855723"/>
            <a:ext cx="3576028" cy="35760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"/>
          <p:cNvSpPr txBox="1"/>
          <p:nvPr/>
        </p:nvSpPr>
        <p:spPr>
          <a:xfrm>
            <a:off x="3827885" y="1021674"/>
            <a:ext cx="160539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/>
                <a:ea typeface="DM Serif Display"/>
                <a:cs typeface="DM Serif Display"/>
                <a:sym typeface="DM Serif Display"/>
              </a:rPr>
              <a:t>Self-</a:t>
            </a:r>
          </a:p>
          <a:p>
            <a:pPr marL="0" marR="0" lvl="0" indent="0" algn="ctr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/>
                <a:ea typeface="DM Serif Display"/>
                <a:cs typeface="DM Serif Display"/>
                <a:sym typeface="DM Serif Display"/>
              </a:rPr>
              <a:t>actualization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4" name="Google Shape;74;p6"/>
          <p:cNvSpPr txBox="1"/>
          <p:nvPr/>
        </p:nvSpPr>
        <p:spPr>
          <a:xfrm>
            <a:off x="3728900" y="1770703"/>
            <a:ext cx="1686195" cy="290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en-US" sz="27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/>
                <a:ea typeface="DM Serif Display"/>
                <a:cs typeface="DM Serif Display"/>
                <a:sym typeface="DM Serif Display"/>
              </a:rPr>
              <a:t>Esteem</a:t>
            </a:r>
            <a:endParaRPr kumimoji="0" sz="27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5" name="Google Shape;75;p6"/>
          <p:cNvSpPr txBox="1"/>
          <p:nvPr/>
        </p:nvSpPr>
        <p:spPr>
          <a:xfrm>
            <a:off x="3747085" y="2514720"/>
            <a:ext cx="1686195" cy="387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/>
                <a:ea typeface="DM Serif Display"/>
                <a:cs typeface="DM Serif Display"/>
                <a:sym typeface="DM Serif Display"/>
              </a:rPr>
              <a:t>Love</a:t>
            </a:r>
            <a:endParaRPr kumimoji="0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6" name="Google Shape;76;p6"/>
          <p:cNvSpPr txBox="1"/>
          <p:nvPr/>
        </p:nvSpPr>
        <p:spPr>
          <a:xfrm>
            <a:off x="3747085" y="3243730"/>
            <a:ext cx="1686195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/>
                <a:ea typeface="DM Serif Display"/>
                <a:cs typeface="DM Serif Display"/>
                <a:sym typeface="DM Serif Display"/>
              </a:rPr>
              <a:t>Safety</a:t>
            </a:r>
            <a:endParaRPr kumimoji="0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7" name="Google Shape;77;p6"/>
          <p:cNvSpPr txBox="1"/>
          <p:nvPr/>
        </p:nvSpPr>
        <p:spPr>
          <a:xfrm>
            <a:off x="3046544" y="4015830"/>
            <a:ext cx="3186854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erif Display"/>
                <a:ea typeface="DM Serif Display"/>
                <a:cs typeface="DM Serif Display"/>
                <a:sym typeface="DM Serif Display"/>
              </a:rPr>
              <a:t>Basic Needs</a:t>
            </a:r>
            <a:endParaRPr kumimoji="0" sz="4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Google Shape;341;p34" descr="A black background with gold lines&#10;&#10;AI-generated content may be incorrect.">
            <a:extLst>
              <a:ext uri="{FF2B5EF4-FFF2-40B4-BE49-F238E27FC236}">
                <a16:creationId xmlns:a16="http://schemas.microsoft.com/office/drawing/2014/main" id="{2B8EE2BE-A2C6-87E4-6AF7-A43F48C5A92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-233731" y="2592603"/>
            <a:ext cx="2784628" cy="23171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2049781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5"/>
          <p:cNvPicPr preferRelativeResize="0"/>
          <p:nvPr/>
        </p:nvPicPr>
        <p:blipFill>
          <a:blip r:embed="rId3"/>
          <a:srcRect l="-222" t="45730" r="222" b="10172"/>
          <a:stretch/>
        </p:blipFill>
        <p:spPr>
          <a:xfrm>
            <a:off x="0" y="1242630"/>
            <a:ext cx="9144000" cy="2268141"/>
          </a:xfrm>
          <a:prstGeom prst="rect">
            <a:avLst/>
          </a:prstGeom>
          <a:noFill/>
          <a:ln w="28575">
            <a:solidFill>
              <a:srgbClr val="CEB053"/>
            </a:solidFill>
          </a:ln>
        </p:spPr>
      </p:pic>
      <p:sp>
        <p:nvSpPr>
          <p:cNvPr id="101" name="Google Shape;101;p15"/>
          <p:cNvSpPr txBox="1"/>
          <p:nvPr/>
        </p:nvSpPr>
        <p:spPr>
          <a:xfrm>
            <a:off x="1657350" y="684189"/>
            <a:ext cx="5829300" cy="387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457200">
              <a:lnSpc>
                <a:spcPct val="70000"/>
              </a:lnSpc>
            </a:pPr>
            <a:r>
              <a:rPr lang="en-US" sz="3600" dirty="0">
                <a:solidFill>
                  <a:srgbClr val="CEB053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Suffering </a:t>
            </a:r>
          </a:p>
        </p:txBody>
      </p:sp>
      <p:sp>
        <p:nvSpPr>
          <p:cNvPr id="102" name="Google Shape;102;p15"/>
          <p:cNvSpPr txBox="1"/>
          <p:nvPr/>
        </p:nvSpPr>
        <p:spPr>
          <a:xfrm>
            <a:off x="4894622" y="3849304"/>
            <a:ext cx="323911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71450" indent="-171450" defTabSz="457200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FFFF"/>
                </a:solidFill>
                <a:latin typeface="DM Sans" pitchFamily="2" charset="0"/>
                <a:ea typeface="DM Sans"/>
                <a:cs typeface="DM Sans"/>
                <a:sym typeface="DM Sans"/>
              </a:rPr>
              <a:t>Constant Consumption &amp; Consumerism</a:t>
            </a:r>
          </a:p>
          <a:p>
            <a:pPr marL="171450" indent="-171450" defTabSz="457200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FFFF"/>
                </a:solidFill>
                <a:latin typeface="DM Sans" pitchFamily="2" charset="0"/>
                <a:ea typeface="DM Sans"/>
                <a:cs typeface="DM Sans"/>
                <a:sym typeface="DM Sans"/>
              </a:rPr>
              <a:t>Insides v. Outsides/ Social Media</a:t>
            </a:r>
          </a:p>
          <a:p>
            <a:pPr marL="171450" indent="-171450" defTabSz="457200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FFFF"/>
                </a:solidFill>
                <a:latin typeface="DM Sans" pitchFamily="2" charset="0"/>
                <a:ea typeface="DM Sans"/>
                <a:cs typeface="DM Sans"/>
                <a:sym typeface="DM Sans"/>
              </a:rPr>
              <a:t>Guilt/ People Pleasing</a:t>
            </a:r>
          </a:p>
        </p:txBody>
      </p:sp>
      <p:sp>
        <p:nvSpPr>
          <p:cNvPr id="2" name="Google Shape;102;p15">
            <a:extLst>
              <a:ext uri="{FF2B5EF4-FFF2-40B4-BE49-F238E27FC236}">
                <a16:creationId xmlns:a16="http://schemas.microsoft.com/office/drawing/2014/main" id="{81DE1F89-BEC5-E009-053B-084362B96D10}"/>
              </a:ext>
            </a:extLst>
          </p:cNvPr>
          <p:cNvSpPr txBox="1"/>
          <p:nvPr/>
        </p:nvSpPr>
        <p:spPr>
          <a:xfrm>
            <a:off x="1186453" y="3849304"/>
            <a:ext cx="393721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71450" indent="-171450" defTabSz="4572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FFFF"/>
                </a:solidFill>
                <a:latin typeface="DM Sans" pitchFamily="2" charset="0"/>
                <a:ea typeface="DM Sans"/>
                <a:cs typeface="DM Sans"/>
                <a:sym typeface="DM Sans"/>
              </a:rPr>
              <a:t> Sandwiched </a:t>
            </a:r>
          </a:p>
          <a:p>
            <a:pPr marL="171450" indent="-171450" defTabSz="457200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FFFF"/>
                </a:solidFill>
                <a:latin typeface="DM Sans" pitchFamily="2" charset="0"/>
                <a:ea typeface="DM Sans"/>
                <a:cs typeface="DM Sans"/>
                <a:sym typeface="DM Sans"/>
              </a:rPr>
              <a:t>Overscheduled</a:t>
            </a:r>
          </a:p>
          <a:p>
            <a:pPr marL="171450" indent="-171450" defTabSz="457200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FFFF"/>
                </a:solidFill>
                <a:latin typeface="DM Sans" pitchFamily="2" charset="0"/>
                <a:ea typeface="DM Sans"/>
                <a:cs typeface="DM Sans"/>
                <a:sym typeface="DM Sans"/>
              </a:rPr>
              <a:t>FOMO</a:t>
            </a:r>
          </a:p>
          <a:p>
            <a:pPr marL="171450" indent="-171450" defTabSz="457200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FFFF"/>
                </a:solidFill>
                <a:latin typeface="DM Sans" pitchFamily="2" charset="0"/>
                <a:ea typeface="DM Sans"/>
                <a:cs typeface="DM Sans"/>
                <a:sym typeface="DM Sans"/>
              </a:rPr>
              <a:t>Keeping Up with the Jones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7467BE-262A-7F67-EEDF-D1386EFE0965}"/>
              </a:ext>
            </a:extLst>
          </p:cNvPr>
          <p:cNvSpPr txBox="1"/>
          <p:nvPr/>
        </p:nvSpPr>
        <p:spPr>
          <a:xfrm>
            <a:off x="1788653" y="2376700"/>
            <a:ext cx="56979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  <a:latin typeface="DM Sans" pitchFamily="2" charset="0"/>
                <a:ea typeface="DM Sans"/>
                <a:cs typeface="DM Sans"/>
                <a:sym typeface="DM Sans"/>
              </a:rPr>
              <a:t>So many things are vying for our attention, time &amp; energy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air of boxing gloves&#10;&#10;AI-generated content may be incorrect.">
            <a:extLst>
              <a:ext uri="{FF2B5EF4-FFF2-40B4-BE49-F238E27FC236}">
                <a16:creationId xmlns:a16="http://schemas.microsoft.com/office/drawing/2014/main" id="{04BF2036-C645-0D8C-311E-EAB78C05BD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923" t="17209" b="16283"/>
          <a:stretch/>
        </p:blipFill>
        <p:spPr>
          <a:xfrm>
            <a:off x="66368" y="817421"/>
            <a:ext cx="9077633" cy="3688212"/>
          </a:xfrm>
          <a:prstGeom prst="rect">
            <a:avLst/>
          </a:prstGeom>
        </p:spPr>
      </p:pic>
      <p:sp>
        <p:nvSpPr>
          <p:cNvPr id="130" name="Google Shape;130;p16"/>
          <p:cNvSpPr txBox="1"/>
          <p:nvPr/>
        </p:nvSpPr>
        <p:spPr>
          <a:xfrm>
            <a:off x="693836" y="1914667"/>
            <a:ext cx="3477900" cy="37925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457200">
              <a:lnSpc>
                <a:spcPct val="111000"/>
              </a:lnSpc>
              <a:buClr>
                <a:srgbClr val="FFFFFF"/>
              </a:buClr>
              <a:buSzPts val="3300"/>
            </a:pPr>
            <a:endParaRPr lang="en-US" sz="1650" dirty="0">
              <a:solidFill>
                <a:srgbClr val="FFFFFF"/>
              </a:solidFill>
              <a:latin typeface="DM Serif Display" pitchFamily="2" charset="0"/>
              <a:ea typeface="Century Schoolbook"/>
              <a:cs typeface="Century Schoolbook"/>
              <a:sym typeface="Century Schoolbook"/>
            </a:endParaRPr>
          </a:p>
          <a:p>
            <a:pPr algn="r" defTabSz="457200">
              <a:lnSpc>
                <a:spcPct val="111000"/>
              </a:lnSpc>
              <a:buClr>
                <a:srgbClr val="FFFFFF"/>
              </a:buClr>
              <a:buSzPts val="3300"/>
            </a:pPr>
            <a:endParaRPr lang="en-US" sz="1650" dirty="0">
              <a:solidFill>
                <a:srgbClr val="FFFFFF"/>
              </a:solidFill>
              <a:latin typeface="DM Serif Display" pitchFamily="2" charset="0"/>
              <a:ea typeface="Century Schoolbook"/>
              <a:cs typeface="Century Schoolbook"/>
              <a:sym typeface="Century Schoolbook"/>
            </a:endParaRPr>
          </a:p>
          <a:p>
            <a:pPr algn="r" defTabSz="457200">
              <a:lnSpc>
                <a:spcPct val="111000"/>
              </a:lnSpc>
              <a:buClr>
                <a:srgbClr val="FFFFFF"/>
              </a:buClr>
              <a:buSzPts val="3300"/>
            </a:pPr>
            <a:endParaRPr lang="en-US" sz="1650" dirty="0">
              <a:solidFill>
                <a:srgbClr val="FFFFFF"/>
              </a:solidFill>
              <a:latin typeface="DM Serif Display" pitchFamily="2" charset="0"/>
              <a:ea typeface="Century Schoolbook"/>
              <a:cs typeface="Century Schoolbook"/>
              <a:sym typeface="Century Schoolbook"/>
            </a:endParaRPr>
          </a:p>
          <a:p>
            <a:pPr algn="r" defTabSz="457200">
              <a:lnSpc>
                <a:spcPct val="111000"/>
              </a:lnSpc>
              <a:buClr>
                <a:srgbClr val="FFFFFF"/>
              </a:buClr>
              <a:buSzPts val="3300"/>
            </a:pPr>
            <a:endParaRPr lang="en-US" sz="1650" dirty="0">
              <a:solidFill>
                <a:srgbClr val="FFFFFF"/>
              </a:solidFill>
              <a:latin typeface="DM Serif Display" pitchFamily="2" charset="0"/>
              <a:ea typeface="Century Schoolbook"/>
              <a:cs typeface="Century Schoolbook"/>
              <a:sym typeface="Century Schoolbook"/>
            </a:endParaRPr>
          </a:p>
          <a:p>
            <a:pPr algn="r" defTabSz="457200">
              <a:lnSpc>
                <a:spcPct val="111000"/>
              </a:lnSpc>
              <a:buClr>
                <a:srgbClr val="FFFFFF"/>
              </a:buClr>
              <a:buSzPts val="3300"/>
            </a:pPr>
            <a:endParaRPr lang="en-US" sz="1650" dirty="0">
              <a:solidFill>
                <a:srgbClr val="FFFFFF"/>
              </a:solidFill>
              <a:latin typeface="DM Serif Display" pitchFamily="2" charset="0"/>
              <a:ea typeface="Century Schoolbook"/>
              <a:cs typeface="Century Schoolbook"/>
              <a:sym typeface="Century Schoolbook"/>
            </a:endParaRP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r>
              <a:rPr lang="en-US" sz="1650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Women </a:t>
            </a: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r>
              <a:rPr lang="en-US" sz="1200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Larger hippocampus </a:t>
            </a:r>
            <a:r>
              <a:rPr lang="en-US" sz="1200" dirty="0">
                <a:solidFill>
                  <a:srgbClr val="FFFFFF"/>
                </a:solidFill>
                <a:latin typeface="DM Serif Display" pitchFamily="2" charset="0"/>
                <a:ea typeface="Calibri"/>
                <a:cs typeface="Calibri"/>
                <a:sym typeface="Calibri"/>
              </a:rPr>
              <a:t>= l</a:t>
            </a:r>
            <a:r>
              <a:rPr lang="en-US" sz="1200" i="1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earning and memorization</a:t>
            </a: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r>
              <a:rPr lang="en-US" sz="1200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Burnout Looks Like: </a:t>
            </a: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endParaRPr sz="1200" dirty="0">
              <a:solidFill>
                <a:srgbClr val="FFFFFF"/>
              </a:solidFill>
              <a:latin typeface="DM Serif Display" pitchFamily="2" charset="0"/>
              <a:ea typeface="Calibri"/>
              <a:cs typeface="Calibri"/>
              <a:sym typeface="Calibri"/>
            </a:endParaRPr>
          </a:p>
          <a:p>
            <a:pPr marL="474028" lvl="2" indent="-171450" defTabSz="457200">
              <a:lnSpc>
                <a:spcPct val="111000"/>
              </a:lnSpc>
              <a:spcBef>
                <a:spcPts val="465"/>
              </a:spcBef>
              <a:buClr>
                <a:srgbClr val="FFFFFF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1200" i="1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Exhaustion…</a:t>
            </a:r>
            <a:endParaRPr sz="1200" i="1" dirty="0">
              <a:solidFill>
                <a:srgbClr val="FFFFFF"/>
              </a:solidFill>
              <a:latin typeface="DM Serif Display" pitchFamily="2" charset="0"/>
              <a:ea typeface="Century Schoolbook"/>
              <a:cs typeface="Century Schoolbook"/>
              <a:sym typeface="Century Schoolbook"/>
            </a:endParaRPr>
          </a:p>
          <a:p>
            <a:pPr marL="474028" lvl="2" indent="-171450" defTabSz="457200">
              <a:lnSpc>
                <a:spcPct val="111000"/>
              </a:lnSpc>
              <a:spcBef>
                <a:spcPts val="465"/>
              </a:spcBef>
              <a:buClr>
                <a:srgbClr val="FFFFFF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1200" i="1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Compassion Fatigue…</a:t>
            </a:r>
            <a:endParaRPr sz="1200" i="1" dirty="0">
              <a:solidFill>
                <a:srgbClr val="FFFFFF"/>
              </a:solidFill>
              <a:latin typeface="DM Serif Display" pitchFamily="2" charset="0"/>
              <a:ea typeface="Century Schoolbook"/>
              <a:cs typeface="Century Schoolbook"/>
              <a:sym typeface="Century Schoolbook"/>
            </a:endParaRPr>
          </a:p>
          <a:p>
            <a:pPr marL="474028" lvl="2" indent="-171450" defTabSz="457200">
              <a:lnSpc>
                <a:spcPct val="111000"/>
              </a:lnSpc>
              <a:spcBef>
                <a:spcPts val="465"/>
              </a:spcBef>
              <a:buClr>
                <a:srgbClr val="FFFFFF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1200" i="1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Give up = Isolate or Reach Out etc. </a:t>
            </a:r>
            <a:endParaRPr sz="1200" i="1" dirty="0">
              <a:solidFill>
                <a:srgbClr val="FFFFFF"/>
              </a:solidFill>
              <a:latin typeface="DM Serif Display" pitchFamily="2" charset="0"/>
              <a:ea typeface="Calibri"/>
              <a:cs typeface="Calibri"/>
              <a:sym typeface="Calibri"/>
            </a:endParaRPr>
          </a:p>
          <a:p>
            <a:pPr marL="160020" indent="-166688" algn="r" defTabSz="457200">
              <a:lnSpc>
                <a:spcPct val="111000"/>
              </a:lnSpc>
              <a:spcBef>
                <a:spcPts val="465"/>
              </a:spcBef>
              <a:buClr>
                <a:srgbClr val="FFFFFF"/>
              </a:buClr>
              <a:buSzPts val="2800"/>
              <a:buFont typeface="Corbel"/>
              <a:buChar char="–"/>
            </a:pPr>
            <a:endParaRPr sz="3600" dirty="0">
              <a:solidFill>
                <a:srgbClr val="FFFFFF"/>
              </a:solidFill>
              <a:latin typeface="DM Serif Display"/>
              <a:ea typeface="DM Serif Display"/>
              <a:cs typeface="DM Serif Display"/>
              <a:sym typeface="DM Serif Display"/>
            </a:endParaRPr>
          </a:p>
        </p:txBody>
      </p:sp>
      <p:sp>
        <p:nvSpPr>
          <p:cNvPr id="131" name="Google Shape;131;p16"/>
          <p:cNvSpPr txBox="1"/>
          <p:nvPr/>
        </p:nvSpPr>
        <p:spPr>
          <a:xfrm>
            <a:off x="514350" y="2007880"/>
            <a:ext cx="4393800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buSzPts val="2100"/>
            </a:pPr>
            <a:endParaRPr sz="700"/>
          </a:p>
        </p:txBody>
      </p:sp>
      <p:sp>
        <p:nvSpPr>
          <p:cNvPr id="132" name="Google Shape;132;p16"/>
          <p:cNvSpPr txBox="1"/>
          <p:nvPr/>
        </p:nvSpPr>
        <p:spPr>
          <a:xfrm>
            <a:off x="5703713" y="1090455"/>
            <a:ext cx="2925900" cy="75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70000"/>
              </a:lnSpc>
              <a:buSzPts val="8799"/>
            </a:pPr>
            <a:endParaRPr sz="700"/>
          </a:p>
        </p:txBody>
      </p:sp>
      <p:sp>
        <p:nvSpPr>
          <p:cNvPr id="133" name="Google Shape;133;p16"/>
          <p:cNvSpPr txBox="1"/>
          <p:nvPr/>
        </p:nvSpPr>
        <p:spPr>
          <a:xfrm>
            <a:off x="4799204" y="1981418"/>
            <a:ext cx="3995906" cy="3066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60020" defTabSz="457200">
              <a:lnSpc>
                <a:spcPct val="111000"/>
              </a:lnSpc>
              <a:spcBef>
                <a:spcPts val="465"/>
              </a:spcBef>
            </a:pPr>
            <a:endParaRPr lang="en-US" sz="1750" dirty="0">
              <a:solidFill>
                <a:srgbClr val="FFFFFF"/>
              </a:solidFill>
              <a:latin typeface="DM Serif Display" pitchFamily="2" charset="0"/>
              <a:ea typeface="Century Schoolbook"/>
              <a:cs typeface="Century Schoolbook"/>
              <a:sym typeface="Century Schoolbook"/>
            </a:endParaRPr>
          </a:p>
          <a:p>
            <a:pPr marL="160020" defTabSz="457200">
              <a:lnSpc>
                <a:spcPct val="111000"/>
              </a:lnSpc>
              <a:spcBef>
                <a:spcPts val="465"/>
              </a:spcBef>
            </a:pPr>
            <a:endParaRPr lang="en-US" sz="1750" dirty="0">
              <a:solidFill>
                <a:srgbClr val="FFFFFF"/>
              </a:solidFill>
              <a:latin typeface="DM Serif Display" pitchFamily="2" charset="0"/>
              <a:ea typeface="Century Schoolbook"/>
              <a:cs typeface="Century Schoolbook"/>
              <a:sym typeface="Century Schoolbook"/>
            </a:endParaRPr>
          </a:p>
          <a:p>
            <a:pPr marL="160020" defTabSz="457200">
              <a:lnSpc>
                <a:spcPct val="111000"/>
              </a:lnSpc>
              <a:spcBef>
                <a:spcPts val="465"/>
              </a:spcBef>
            </a:pPr>
            <a:endParaRPr lang="en-US" sz="1750" dirty="0">
              <a:solidFill>
                <a:srgbClr val="FFFFFF"/>
              </a:solidFill>
              <a:latin typeface="DM Serif Display" pitchFamily="2" charset="0"/>
              <a:ea typeface="Century Schoolbook"/>
              <a:cs typeface="Century Schoolbook"/>
              <a:sym typeface="Century Schoolbook"/>
            </a:endParaRPr>
          </a:p>
          <a:p>
            <a:pPr marL="160020" defTabSz="457200">
              <a:lnSpc>
                <a:spcPct val="111000"/>
              </a:lnSpc>
              <a:spcBef>
                <a:spcPts val="465"/>
              </a:spcBef>
            </a:pPr>
            <a:r>
              <a:rPr lang="en-US" sz="1750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Men </a:t>
            </a:r>
            <a:endParaRPr sz="1750" dirty="0">
              <a:solidFill>
                <a:srgbClr val="FFFFFF"/>
              </a:solidFill>
              <a:latin typeface="DM Serif Display" pitchFamily="2" charset="0"/>
              <a:ea typeface="Calibri"/>
              <a:cs typeface="Calibri"/>
              <a:sym typeface="Calibri"/>
            </a:endParaRPr>
          </a:p>
          <a:p>
            <a:pPr marL="140970" lvl="1" defTabSz="457200">
              <a:lnSpc>
                <a:spcPct val="111000"/>
              </a:lnSpc>
              <a:spcBef>
                <a:spcPts val="465"/>
              </a:spcBef>
              <a:buClr>
                <a:srgbClr val="FFFFFF"/>
              </a:buClr>
              <a:buSzPts val="2400"/>
            </a:pPr>
            <a:r>
              <a:rPr lang="en-US" sz="1200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Larger amygdala =</a:t>
            </a:r>
            <a:r>
              <a:rPr lang="en-US" sz="1200" dirty="0">
                <a:solidFill>
                  <a:srgbClr val="FFFFFF"/>
                </a:solidFill>
                <a:latin typeface="DM Serif Display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1200" i="1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fight/ flight/ freeze/ fawn</a:t>
            </a:r>
          </a:p>
          <a:p>
            <a:pPr marL="300991" lvl="2" defTabSz="457200">
              <a:lnSpc>
                <a:spcPct val="111000"/>
              </a:lnSpc>
              <a:spcBef>
                <a:spcPts val="465"/>
              </a:spcBef>
              <a:buClr>
                <a:srgbClr val="FFFFFF"/>
              </a:buClr>
              <a:buSzPts val="2400"/>
            </a:pPr>
            <a:r>
              <a:rPr lang="en-US" sz="1200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Burnout Looks Like:</a:t>
            </a:r>
          </a:p>
          <a:p>
            <a:pPr marL="300991" lvl="2" defTabSz="457200">
              <a:lnSpc>
                <a:spcPct val="111000"/>
              </a:lnSpc>
              <a:spcBef>
                <a:spcPts val="465"/>
              </a:spcBef>
              <a:buClr>
                <a:srgbClr val="FFFFFF"/>
              </a:buClr>
              <a:buSzPts val="2400"/>
            </a:pPr>
            <a:endParaRPr sz="1200" dirty="0">
              <a:solidFill>
                <a:srgbClr val="FFFFFF"/>
              </a:solidFill>
              <a:latin typeface="DM Serif Display" pitchFamily="2" charset="0"/>
              <a:ea typeface="Calibri"/>
              <a:cs typeface="Calibri"/>
              <a:sym typeface="Calibri"/>
            </a:endParaRPr>
          </a:p>
          <a:p>
            <a:pPr marL="474028" lvl="2" indent="-171450" defTabSz="457200">
              <a:lnSpc>
                <a:spcPct val="111000"/>
              </a:lnSpc>
              <a:spcBef>
                <a:spcPts val="465"/>
              </a:spcBef>
              <a:buClr>
                <a:srgbClr val="FFFFFF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1200" i="1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Compassion Fatigue…Exhaustion…</a:t>
            </a:r>
          </a:p>
          <a:p>
            <a:pPr marL="474028" lvl="2" indent="-171450" defTabSz="457200">
              <a:lnSpc>
                <a:spcPct val="111000"/>
              </a:lnSpc>
              <a:spcBef>
                <a:spcPts val="465"/>
              </a:spcBef>
              <a:buClr>
                <a:srgbClr val="FFFFFF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1200" i="1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Give up = What’s the use? </a:t>
            </a:r>
            <a:endParaRPr lang="en-US" sz="1200" i="1" dirty="0">
              <a:solidFill>
                <a:srgbClr val="FFFFFF"/>
              </a:solidFill>
              <a:latin typeface="DM Serif Display" pitchFamily="2" charset="0"/>
              <a:ea typeface="Calibri"/>
              <a:cs typeface="Calibri"/>
              <a:sym typeface="Calibri"/>
            </a:endParaRPr>
          </a:p>
          <a:p>
            <a:pPr marL="474028" lvl="2" indent="-171450" defTabSz="457200">
              <a:lnSpc>
                <a:spcPct val="111000"/>
              </a:lnSpc>
              <a:spcBef>
                <a:spcPts val="465"/>
              </a:spcBef>
              <a:buClr>
                <a:srgbClr val="FFFFFF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Rarely Reach Out</a:t>
            </a:r>
            <a:endParaRPr sz="1200" dirty="0">
              <a:latin typeface="DM Serif Display" pitchFamily="2" charset="0"/>
            </a:endParaRPr>
          </a:p>
        </p:txBody>
      </p:sp>
      <p:sp>
        <p:nvSpPr>
          <p:cNvPr id="134" name="Google Shape;134;p16"/>
          <p:cNvSpPr txBox="1"/>
          <p:nvPr/>
        </p:nvSpPr>
        <p:spPr>
          <a:xfrm>
            <a:off x="5703713" y="4081621"/>
            <a:ext cx="2925900" cy="12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120000"/>
              </a:lnSpc>
              <a:buSzPts val="2100"/>
            </a:pPr>
            <a:endParaRPr sz="700"/>
          </a:p>
        </p:txBody>
      </p:sp>
      <p:sp>
        <p:nvSpPr>
          <p:cNvPr id="3" name="Google Shape;130;p16">
            <a:extLst>
              <a:ext uri="{FF2B5EF4-FFF2-40B4-BE49-F238E27FC236}">
                <a16:creationId xmlns:a16="http://schemas.microsoft.com/office/drawing/2014/main" id="{D34428F3-03E3-9E1F-10CE-B497047190B7}"/>
              </a:ext>
            </a:extLst>
          </p:cNvPr>
          <p:cNvSpPr txBox="1"/>
          <p:nvPr/>
        </p:nvSpPr>
        <p:spPr>
          <a:xfrm>
            <a:off x="1245188" y="509946"/>
            <a:ext cx="6653624" cy="387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70000"/>
              </a:lnSpc>
              <a:buSzPts val="7200"/>
            </a:pPr>
            <a:r>
              <a:rPr lang="en-US" sz="3600" dirty="0">
                <a:solidFill>
                  <a:srgbClr val="CEB053"/>
                </a:solidFill>
                <a:latin typeface="DM Serif Display" pitchFamily="2" charset="0"/>
                <a:ea typeface="DM Serif Display"/>
                <a:cs typeface="DM Serif Display"/>
                <a:sym typeface="DM Serif Display"/>
              </a:rPr>
              <a:t>Gender Differences in Burnout…</a:t>
            </a:r>
            <a:endParaRPr sz="3600" dirty="0">
              <a:solidFill>
                <a:srgbClr val="CEB053"/>
              </a:solidFill>
              <a:latin typeface="DM Serif Display" pitchFamily="2" charset="0"/>
              <a:ea typeface="DM Serif Display"/>
              <a:cs typeface="DM Serif Display"/>
              <a:sym typeface="DM Serif Display"/>
            </a:endParaRP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9"/>
          <p:cNvSpPr txBox="1"/>
          <p:nvPr/>
        </p:nvSpPr>
        <p:spPr>
          <a:xfrm>
            <a:off x="2461138" y="973277"/>
            <a:ext cx="6682863" cy="3545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70000"/>
              </a:lnSpc>
            </a:pPr>
            <a:r>
              <a:rPr lang="en-US" sz="3600" dirty="0">
                <a:solidFill>
                  <a:srgbClr val="CEB053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Brain Cleaning Sleep</a:t>
            </a:r>
          </a:p>
          <a:p>
            <a:pPr defTabSz="457200">
              <a:lnSpc>
                <a:spcPct val="70000"/>
              </a:lnSpc>
            </a:pPr>
            <a:endParaRPr lang="en-US" sz="3600" dirty="0">
              <a:solidFill>
                <a:srgbClr val="FFFFFF"/>
              </a:solidFill>
              <a:latin typeface="DM Serif Display"/>
              <a:ea typeface="DM Serif Display"/>
              <a:cs typeface="DM Serif Display"/>
              <a:sym typeface="DM Serif Display"/>
            </a:endParaRPr>
          </a:p>
          <a:p>
            <a:pPr defTabSz="457200">
              <a:lnSpc>
                <a:spcPct val="70000"/>
              </a:lnSpc>
              <a:buClr>
                <a:srgbClr val="FFFFFF"/>
              </a:buClr>
            </a:pPr>
            <a:r>
              <a:rPr lang="en-US" sz="1600" dirty="0">
                <a:solidFill>
                  <a:srgbClr val="FFFFF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Amyloid Plaque = Cognitive Decline</a:t>
            </a:r>
          </a:p>
          <a:p>
            <a:pPr marL="228600" lvl="2" indent="-228600" defTabSz="457200">
              <a:lnSpc>
                <a:spcPct val="70000"/>
              </a:lnSpc>
              <a:buClr>
                <a:srgbClr val="FFFFFF"/>
              </a:buClr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FFFFFF"/>
              </a:solidFill>
              <a:latin typeface="DM Serif Display"/>
              <a:ea typeface="DM Serif Display"/>
              <a:cs typeface="DM Serif Display"/>
              <a:sym typeface="DM Serif Display"/>
            </a:endParaRPr>
          </a:p>
          <a:p>
            <a:pPr lvl="2" defTabSz="457200">
              <a:lnSpc>
                <a:spcPct val="70000"/>
              </a:lnSpc>
              <a:buClr>
                <a:srgbClr val="FFFFFF"/>
              </a:buClr>
            </a:pPr>
            <a:r>
              <a:rPr lang="en-US" sz="1600" dirty="0">
                <a:solidFill>
                  <a:srgbClr val="FFFFF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Brain's ability to clean its own house (no lymphatic system*)</a:t>
            </a:r>
          </a:p>
          <a:p>
            <a:pPr marL="228600" indent="-228600" defTabSz="457200">
              <a:lnSpc>
                <a:spcPct val="150000"/>
              </a:lnSpc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REM</a:t>
            </a:r>
          </a:p>
          <a:p>
            <a:pPr marL="228600" indent="-228600" defTabSz="457200">
              <a:lnSpc>
                <a:spcPct val="150000"/>
              </a:lnSpc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Sleep Deprivation</a:t>
            </a:r>
          </a:p>
          <a:p>
            <a:pPr marL="228600" indent="-228600" defTabSz="457200">
              <a:lnSpc>
                <a:spcPct val="150000"/>
              </a:lnSpc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Constant Input Stream  (Mono/ Multi- tasking)</a:t>
            </a:r>
          </a:p>
          <a:p>
            <a:pPr marL="228600" indent="-228600" defTabSz="457200">
              <a:lnSpc>
                <a:spcPct val="150000"/>
              </a:lnSpc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Nun  Study </a:t>
            </a:r>
          </a:p>
          <a:p>
            <a:pPr defTabSz="457200">
              <a:lnSpc>
                <a:spcPct val="70000"/>
              </a:lnSpc>
            </a:pPr>
            <a:endParaRPr lang="en-US" sz="3600" dirty="0">
              <a:solidFill>
                <a:srgbClr val="FFFFFF"/>
              </a:solidFill>
              <a:latin typeface="DM Serif Display"/>
              <a:ea typeface="DM Serif Display"/>
              <a:cs typeface="DM Serif Display"/>
              <a:sym typeface="DM Serif Display"/>
            </a:endParaRPr>
          </a:p>
          <a:p>
            <a:pPr defTabSz="457200">
              <a:lnSpc>
                <a:spcPct val="70000"/>
              </a:lnSpc>
            </a:pPr>
            <a:r>
              <a:rPr lang="en-US" sz="3600" dirty="0">
                <a:solidFill>
                  <a:srgbClr val="CEB053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#HealthHack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1668B08-C2F8-4EF3-636E-F12E2F116257}"/>
              </a:ext>
            </a:extLst>
          </p:cNvPr>
          <p:cNvCxnSpPr/>
          <p:nvPr/>
        </p:nvCxnSpPr>
        <p:spPr>
          <a:xfrm>
            <a:off x="1909344" y="-643"/>
            <a:ext cx="0" cy="5143500"/>
          </a:xfrm>
          <a:prstGeom prst="line">
            <a:avLst/>
          </a:prstGeom>
          <a:ln w="28575">
            <a:solidFill>
              <a:srgbClr val="CEB0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close-up of a pink and yellow neuron&#10;&#10;AI-generated content may be incorrect.">
            <a:extLst>
              <a:ext uri="{FF2B5EF4-FFF2-40B4-BE49-F238E27FC236}">
                <a16:creationId xmlns:a16="http://schemas.microsoft.com/office/drawing/2014/main" id="{E77AC5E8-D937-80B9-C124-DC9F6B2A88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677" r="10059"/>
          <a:stretch/>
        </p:blipFill>
        <p:spPr>
          <a:xfrm rot="5400000">
            <a:off x="-1608071" y="1418818"/>
            <a:ext cx="5143500" cy="2304577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341;p34" descr="A black background with gold lines&#10;&#10;AI-generated content may be incorrect.">
            <a:extLst>
              <a:ext uri="{FF2B5EF4-FFF2-40B4-BE49-F238E27FC236}">
                <a16:creationId xmlns:a16="http://schemas.microsoft.com/office/drawing/2014/main" id="{7F401608-2D33-C7DE-D5F5-6790E7868FB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9472"/>
          <a:stretch>
            <a:fillRect/>
          </a:stretch>
        </p:blipFill>
        <p:spPr>
          <a:xfrm>
            <a:off x="4572001" y="-1065540"/>
            <a:ext cx="4549153" cy="62090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20;p7">
            <a:extLst>
              <a:ext uri="{FF2B5EF4-FFF2-40B4-BE49-F238E27FC236}">
                <a16:creationId xmlns:a16="http://schemas.microsoft.com/office/drawing/2014/main" id="{1680C3E1-650F-305C-C561-8AB9D67116E7}"/>
              </a:ext>
            </a:extLst>
          </p:cNvPr>
          <p:cNvSpPr txBox="1">
            <a:spLocks/>
          </p:cNvSpPr>
          <p:nvPr/>
        </p:nvSpPr>
        <p:spPr>
          <a:xfrm>
            <a:off x="457199" y="2965525"/>
            <a:ext cx="3872429" cy="10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000"/>
            </a:pPr>
            <a:r>
              <a:rPr lang="en-US" sz="3200" dirty="0">
                <a:solidFill>
                  <a:srgbClr val="CEB053"/>
                </a:solidFill>
                <a:latin typeface="DM Serif Display" pitchFamily="2" charset="0"/>
              </a:rPr>
              <a:t>WHO IS DRIVING YOUR BUS?</a:t>
            </a:r>
            <a:endParaRPr lang="en-US" dirty="0">
              <a:solidFill>
                <a:srgbClr val="CEB053"/>
              </a:solidFill>
              <a:latin typeface="DM Serif Display" pitchFamily="2" charset="0"/>
            </a:endParaRPr>
          </a:p>
        </p:txBody>
      </p:sp>
      <p:pic>
        <p:nvPicPr>
          <p:cNvPr id="7" name="Google Shape;341;p34" descr="A black background with gold lines&#10;&#10;AI-generated content may be incorrect.">
            <a:extLst>
              <a:ext uri="{FF2B5EF4-FFF2-40B4-BE49-F238E27FC236}">
                <a16:creationId xmlns:a16="http://schemas.microsoft.com/office/drawing/2014/main" id="{01C96257-4984-5B4D-19F0-9FF354B50F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22847" y="0"/>
            <a:ext cx="3083090" cy="2078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22;p7" descr="A white bus with doors&#10;&#10;Description automatically generated">
            <a:extLst>
              <a:ext uri="{FF2B5EF4-FFF2-40B4-BE49-F238E27FC236}">
                <a16:creationId xmlns:a16="http://schemas.microsoft.com/office/drawing/2014/main" id="{0C9D1323-1B35-116D-C927-D5DBA05D527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9801" y="313292"/>
            <a:ext cx="8494199" cy="47121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357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29">
          <a:extLst>
            <a:ext uri="{FF2B5EF4-FFF2-40B4-BE49-F238E27FC236}">
              <a16:creationId xmlns:a16="http://schemas.microsoft.com/office/drawing/2014/main" id="{5EC7CC08-0866-DA3C-DE7C-AA7682E40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black background&#10;&#10;AI-generated content may be incorrect.">
            <a:extLst>
              <a:ext uri="{FF2B5EF4-FFF2-40B4-BE49-F238E27FC236}">
                <a16:creationId xmlns:a16="http://schemas.microsoft.com/office/drawing/2014/main" id="{D9014459-2E84-0ED9-702F-4BA47FFF8B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435" y="1"/>
            <a:ext cx="3569565" cy="2007880"/>
          </a:xfrm>
          <a:prstGeom prst="rect">
            <a:avLst/>
          </a:prstGeom>
        </p:spPr>
      </p:pic>
      <p:sp>
        <p:nvSpPr>
          <p:cNvPr id="130" name="Google Shape;130;p16">
            <a:extLst>
              <a:ext uri="{FF2B5EF4-FFF2-40B4-BE49-F238E27FC236}">
                <a16:creationId xmlns:a16="http://schemas.microsoft.com/office/drawing/2014/main" id="{9D9C50B3-1A92-3A8D-3A2C-F2294510572A}"/>
              </a:ext>
            </a:extLst>
          </p:cNvPr>
          <p:cNvSpPr txBox="1"/>
          <p:nvPr/>
        </p:nvSpPr>
        <p:spPr>
          <a:xfrm>
            <a:off x="731621" y="982054"/>
            <a:ext cx="3292983" cy="401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endParaRPr lang="en-US" sz="1200" dirty="0">
              <a:solidFill>
                <a:srgbClr val="FFFFFF"/>
              </a:solidFill>
              <a:latin typeface="DM Serif Display" pitchFamily="2" charset="0"/>
              <a:ea typeface="Century Schoolbook"/>
              <a:cs typeface="Century Schoolbook"/>
              <a:sym typeface="Century Schoolbook"/>
            </a:endParaRP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endParaRPr lang="en-US" sz="1200" dirty="0">
              <a:solidFill>
                <a:srgbClr val="FFFFFF"/>
              </a:solidFill>
              <a:latin typeface="DM Serif Display" pitchFamily="2" charset="0"/>
              <a:ea typeface="Century Schoolbook"/>
              <a:cs typeface="Century Schoolbook"/>
              <a:sym typeface="Century Schoolbook"/>
            </a:endParaRP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endParaRPr lang="en-US" sz="1200" dirty="0">
              <a:solidFill>
                <a:srgbClr val="FFFFFF"/>
              </a:solidFill>
              <a:latin typeface="DM Serif Display" pitchFamily="2" charset="0"/>
              <a:ea typeface="Century Schoolbook"/>
              <a:cs typeface="Century Schoolbook"/>
              <a:sym typeface="Century Schoolbook"/>
            </a:endParaRP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r>
              <a:rPr lang="en-US" sz="1800" dirty="0">
                <a:solidFill>
                  <a:srgbClr val="CEB053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INTERNAL LOCUS </a:t>
            </a: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endParaRPr lang="en-US" sz="1800" dirty="0">
              <a:solidFill>
                <a:srgbClr val="CEB053"/>
              </a:solidFill>
              <a:latin typeface="DM Serif Display" pitchFamily="2" charset="0"/>
              <a:ea typeface="Century Schoolbook"/>
              <a:cs typeface="Century Schoolbook"/>
              <a:sym typeface="Century Schoolbook"/>
            </a:endParaRP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r>
              <a:rPr lang="en-US" sz="1200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A person who expects to succeed, is achievement-oriented, and will be more motivated &amp; likely to learn</a:t>
            </a: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endParaRPr sz="1200" i="1" dirty="0">
              <a:solidFill>
                <a:srgbClr val="FFFFFF"/>
              </a:solidFill>
              <a:latin typeface="DM Serif Display" pitchFamily="2" charset="0"/>
              <a:ea typeface="Calibri"/>
              <a:cs typeface="Calibri"/>
              <a:sym typeface="Calibri"/>
            </a:endParaRPr>
          </a:p>
          <a:p>
            <a:pPr defTabSz="457200">
              <a:lnSpc>
                <a:spcPct val="111000"/>
              </a:lnSpc>
              <a:spcBef>
                <a:spcPts val="465"/>
              </a:spcBef>
              <a:buClr>
                <a:srgbClr val="FFFFFF"/>
              </a:buClr>
              <a:buSzPts val="2800"/>
            </a:pPr>
            <a:r>
              <a:rPr lang="en-US" sz="1200" dirty="0">
                <a:solidFill>
                  <a:srgbClr val="FFFFF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The “internals” said things like… </a:t>
            </a:r>
          </a:p>
          <a:p>
            <a:pPr defTabSz="457200">
              <a:lnSpc>
                <a:spcPct val="111000"/>
              </a:lnSpc>
              <a:spcBef>
                <a:spcPts val="465"/>
              </a:spcBef>
              <a:buClr>
                <a:srgbClr val="FFFFFF"/>
              </a:buClr>
              <a:buSzPts val="2800"/>
            </a:pPr>
            <a:r>
              <a:rPr lang="en-US" sz="1200" dirty="0">
                <a:solidFill>
                  <a:srgbClr val="FFFFF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“I know it’s up to me” </a:t>
            </a:r>
          </a:p>
          <a:p>
            <a:pPr defTabSz="457200">
              <a:lnSpc>
                <a:spcPct val="111000"/>
              </a:lnSpc>
              <a:spcBef>
                <a:spcPts val="465"/>
              </a:spcBef>
              <a:buClr>
                <a:srgbClr val="FFFFFF"/>
              </a:buClr>
              <a:buSzPts val="2800"/>
            </a:pPr>
            <a:r>
              <a:rPr lang="en-US" sz="1200" dirty="0">
                <a:solidFill>
                  <a:srgbClr val="FFFFF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“I must learn how to become more successful” </a:t>
            </a:r>
          </a:p>
          <a:p>
            <a:pPr defTabSz="457200">
              <a:lnSpc>
                <a:spcPct val="111000"/>
              </a:lnSpc>
              <a:spcBef>
                <a:spcPts val="465"/>
              </a:spcBef>
              <a:buClr>
                <a:srgbClr val="FFFFFF"/>
              </a:buClr>
              <a:buSzPts val="2800"/>
            </a:pPr>
            <a:r>
              <a:rPr lang="en-US" sz="1200" dirty="0">
                <a:solidFill>
                  <a:srgbClr val="FFFFF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“I am responsible for what happens in my practice”</a:t>
            </a:r>
          </a:p>
          <a:p>
            <a:pPr marL="160020" indent="-166688" defTabSz="457200">
              <a:lnSpc>
                <a:spcPct val="111000"/>
              </a:lnSpc>
              <a:spcBef>
                <a:spcPts val="465"/>
              </a:spcBef>
              <a:buClr>
                <a:srgbClr val="FFFFFF"/>
              </a:buClr>
              <a:buSzPts val="2800"/>
              <a:buFont typeface="Corbel"/>
              <a:buChar char="–"/>
            </a:pPr>
            <a:endParaRPr sz="3600" dirty="0">
              <a:solidFill>
                <a:srgbClr val="FFFFFF"/>
              </a:solidFill>
              <a:latin typeface="DM Serif Display"/>
              <a:ea typeface="DM Serif Display"/>
              <a:cs typeface="DM Serif Display"/>
              <a:sym typeface="DM Serif Display"/>
            </a:endParaRPr>
          </a:p>
        </p:txBody>
      </p:sp>
      <p:sp>
        <p:nvSpPr>
          <p:cNvPr id="131" name="Google Shape;131;p16">
            <a:extLst>
              <a:ext uri="{FF2B5EF4-FFF2-40B4-BE49-F238E27FC236}">
                <a16:creationId xmlns:a16="http://schemas.microsoft.com/office/drawing/2014/main" id="{1147E7D7-37A3-9A40-1462-95F3FEAD9D56}"/>
              </a:ext>
            </a:extLst>
          </p:cNvPr>
          <p:cNvSpPr txBox="1"/>
          <p:nvPr/>
        </p:nvSpPr>
        <p:spPr>
          <a:xfrm>
            <a:off x="514350" y="2007880"/>
            <a:ext cx="4393800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buSzPts val="2100"/>
            </a:pPr>
            <a:endParaRPr sz="700"/>
          </a:p>
        </p:txBody>
      </p:sp>
      <p:sp>
        <p:nvSpPr>
          <p:cNvPr id="132" name="Google Shape;132;p16">
            <a:extLst>
              <a:ext uri="{FF2B5EF4-FFF2-40B4-BE49-F238E27FC236}">
                <a16:creationId xmlns:a16="http://schemas.microsoft.com/office/drawing/2014/main" id="{29A6AFCD-8D3B-0F9A-4D17-E399C46EAB13}"/>
              </a:ext>
            </a:extLst>
          </p:cNvPr>
          <p:cNvSpPr txBox="1"/>
          <p:nvPr/>
        </p:nvSpPr>
        <p:spPr>
          <a:xfrm>
            <a:off x="5703713" y="1090455"/>
            <a:ext cx="2925900" cy="75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70000"/>
              </a:lnSpc>
              <a:buSzPts val="8799"/>
            </a:pPr>
            <a:endParaRPr sz="700"/>
          </a:p>
        </p:txBody>
      </p:sp>
      <p:sp>
        <p:nvSpPr>
          <p:cNvPr id="134" name="Google Shape;134;p16">
            <a:extLst>
              <a:ext uri="{FF2B5EF4-FFF2-40B4-BE49-F238E27FC236}">
                <a16:creationId xmlns:a16="http://schemas.microsoft.com/office/drawing/2014/main" id="{C391AF20-9945-779F-0291-AE69C828511D}"/>
              </a:ext>
            </a:extLst>
          </p:cNvPr>
          <p:cNvSpPr txBox="1"/>
          <p:nvPr/>
        </p:nvSpPr>
        <p:spPr>
          <a:xfrm>
            <a:off x="5703713" y="4081621"/>
            <a:ext cx="2925900" cy="12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120000"/>
              </a:lnSpc>
              <a:buSzPts val="2100"/>
            </a:pPr>
            <a:endParaRPr sz="700"/>
          </a:p>
        </p:txBody>
      </p:sp>
      <p:sp>
        <p:nvSpPr>
          <p:cNvPr id="4" name="Google Shape;130;p16">
            <a:extLst>
              <a:ext uri="{FF2B5EF4-FFF2-40B4-BE49-F238E27FC236}">
                <a16:creationId xmlns:a16="http://schemas.microsoft.com/office/drawing/2014/main" id="{A7EFBD20-C909-2B6C-F2CB-394405915B9E}"/>
              </a:ext>
            </a:extLst>
          </p:cNvPr>
          <p:cNvSpPr txBox="1"/>
          <p:nvPr/>
        </p:nvSpPr>
        <p:spPr>
          <a:xfrm>
            <a:off x="4821231" y="982054"/>
            <a:ext cx="3477900" cy="2899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endParaRPr lang="en-US" sz="1200" dirty="0">
              <a:solidFill>
                <a:srgbClr val="FFFFFF"/>
              </a:solidFill>
              <a:latin typeface="DM Serif Display" pitchFamily="2" charset="0"/>
              <a:ea typeface="Century Schoolbook"/>
              <a:cs typeface="Century Schoolbook"/>
              <a:sym typeface="Century Schoolbook"/>
            </a:endParaRP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endParaRPr lang="en-US" sz="1200" dirty="0">
              <a:solidFill>
                <a:srgbClr val="FFFFFF"/>
              </a:solidFill>
              <a:latin typeface="DM Serif Display" pitchFamily="2" charset="0"/>
              <a:ea typeface="Century Schoolbook"/>
              <a:cs typeface="Century Schoolbook"/>
              <a:sym typeface="Century Schoolbook"/>
            </a:endParaRP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endParaRPr lang="en-US" sz="1200" dirty="0">
              <a:solidFill>
                <a:srgbClr val="FFFFFF"/>
              </a:solidFill>
              <a:latin typeface="DM Serif Display" pitchFamily="2" charset="0"/>
              <a:ea typeface="Century Schoolbook"/>
              <a:cs typeface="Century Schoolbook"/>
              <a:sym typeface="Century Schoolbook"/>
            </a:endParaRP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r>
              <a:rPr lang="en-US" sz="1800" dirty="0">
                <a:solidFill>
                  <a:srgbClr val="CEB053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EXTERNAL LOCUS </a:t>
            </a: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endParaRPr lang="en-US" sz="1600" dirty="0">
              <a:solidFill>
                <a:srgbClr val="CEB053"/>
              </a:solidFill>
              <a:latin typeface="DM Serif Display" pitchFamily="2" charset="0"/>
              <a:ea typeface="Century Schoolbook"/>
              <a:cs typeface="Century Schoolbook"/>
              <a:sym typeface="Century Schoolbook"/>
            </a:endParaRP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r>
              <a:rPr lang="en-US" sz="1200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People with an external locus of control are also more likely to experience anxiety since they believe that they are not in control of their lives</a:t>
            </a: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endParaRPr lang="en-US" sz="1200" dirty="0">
              <a:solidFill>
                <a:srgbClr val="FFFFFF"/>
              </a:solidFill>
              <a:latin typeface="DM Serif Display" pitchFamily="2" charset="0"/>
              <a:ea typeface="Century Schoolbook"/>
              <a:cs typeface="Century Schoolbook"/>
              <a:sym typeface="Century Schoolbook"/>
            </a:endParaRPr>
          </a:p>
          <a:p>
            <a:pPr defTabSz="457200">
              <a:lnSpc>
                <a:spcPct val="111000"/>
              </a:lnSpc>
              <a:spcBef>
                <a:spcPts val="465"/>
              </a:spcBef>
              <a:buClr>
                <a:srgbClr val="FFFFFF"/>
              </a:buClr>
              <a:buSzPts val="2800"/>
            </a:pPr>
            <a:r>
              <a:rPr lang="en-US" sz="1200" dirty="0">
                <a:solidFill>
                  <a:srgbClr val="FFFFF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The “externals” believe that luck, fate, or circumstance determine whether they become successful, more than the strength and quality of their own efforts</a:t>
            </a:r>
          </a:p>
        </p:txBody>
      </p:sp>
    </p:spTree>
    <p:extLst>
      <p:ext uri="{BB962C8B-B14F-4D97-AF65-F5344CB8AC3E}">
        <p14:creationId xmlns:p14="http://schemas.microsoft.com/office/powerpoint/2010/main" val="1667485048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29">
          <a:extLst>
            <a:ext uri="{FF2B5EF4-FFF2-40B4-BE49-F238E27FC236}">
              <a16:creationId xmlns:a16="http://schemas.microsoft.com/office/drawing/2014/main" id="{9DD5F675-9754-B5DA-F37E-590185C40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6">
            <a:extLst>
              <a:ext uri="{FF2B5EF4-FFF2-40B4-BE49-F238E27FC236}">
                <a16:creationId xmlns:a16="http://schemas.microsoft.com/office/drawing/2014/main" id="{94784942-DFA9-6AAA-A2E0-E24BB862EB9F}"/>
              </a:ext>
            </a:extLst>
          </p:cNvPr>
          <p:cNvSpPr txBox="1"/>
          <p:nvPr/>
        </p:nvSpPr>
        <p:spPr>
          <a:xfrm>
            <a:off x="757747" y="1309866"/>
            <a:ext cx="1470403" cy="2831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r>
              <a:rPr lang="en-US" sz="1800" dirty="0">
                <a:solidFill>
                  <a:srgbClr val="CEB053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INTERNAL LOCUS </a:t>
            </a: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endParaRPr lang="en-US" sz="1800" dirty="0">
              <a:solidFill>
                <a:srgbClr val="CEB053"/>
              </a:solidFill>
              <a:latin typeface="DM Serif Display" pitchFamily="2" charset="0"/>
              <a:ea typeface="Century Schoolbook"/>
              <a:cs typeface="Century Schoolbook"/>
              <a:sym typeface="Century Schoolbook"/>
            </a:endParaRP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r>
              <a:rPr lang="en-US" sz="1800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My success is a result of my own efforts and abilities. </a:t>
            </a:r>
          </a:p>
          <a:p>
            <a:pPr defTabSz="457200">
              <a:lnSpc>
                <a:spcPct val="111000"/>
              </a:lnSpc>
              <a:spcBef>
                <a:spcPts val="465"/>
              </a:spcBef>
              <a:buClr>
                <a:srgbClr val="FFFFFF"/>
              </a:buClr>
              <a:buSzPts val="2800"/>
            </a:pPr>
            <a:endParaRPr sz="3600" dirty="0">
              <a:solidFill>
                <a:srgbClr val="FFFFFF"/>
              </a:solidFill>
              <a:latin typeface="DM Serif Display"/>
              <a:ea typeface="DM Serif Display"/>
              <a:cs typeface="DM Serif Display"/>
              <a:sym typeface="DM Serif Display"/>
            </a:endParaRPr>
          </a:p>
        </p:txBody>
      </p:sp>
      <p:sp>
        <p:nvSpPr>
          <p:cNvPr id="132" name="Google Shape;132;p16">
            <a:extLst>
              <a:ext uri="{FF2B5EF4-FFF2-40B4-BE49-F238E27FC236}">
                <a16:creationId xmlns:a16="http://schemas.microsoft.com/office/drawing/2014/main" id="{C5906000-821F-8BF0-6D9B-53B60DA5FBE6}"/>
              </a:ext>
            </a:extLst>
          </p:cNvPr>
          <p:cNvSpPr txBox="1"/>
          <p:nvPr/>
        </p:nvSpPr>
        <p:spPr>
          <a:xfrm>
            <a:off x="5703713" y="1090455"/>
            <a:ext cx="2925900" cy="75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70000"/>
              </a:lnSpc>
              <a:buSzPts val="8799"/>
            </a:pPr>
            <a:endParaRPr sz="700"/>
          </a:p>
        </p:txBody>
      </p:sp>
      <p:sp>
        <p:nvSpPr>
          <p:cNvPr id="134" name="Google Shape;134;p16">
            <a:extLst>
              <a:ext uri="{FF2B5EF4-FFF2-40B4-BE49-F238E27FC236}">
                <a16:creationId xmlns:a16="http://schemas.microsoft.com/office/drawing/2014/main" id="{DB4462CF-2E65-6B2E-EC38-4FC9704A1991}"/>
              </a:ext>
            </a:extLst>
          </p:cNvPr>
          <p:cNvSpPr txBox="1"/>
          <p:nvPr/>
        </p:nvSpPr>
        <p:spPr>
          <a:xfrm>
            <a:off x="5703713" y="4081621"/>
            <a:ext cx="2925900" cy="12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120000"/>
              </a:lnSpc>
              <a:buSzPts val="2100"/>
            </a:pPr>
            <a:endParaRPr sz="700"/>
          </a:p>
        </p:txBody>
      </p:sp>
      <p:sp>
        <p:nvSpPr>
          <p:cNvPr id="4" name="Google Shape;130;p16">
            <a:extLst>
              <a:ext uri="{FF2B5EF4-FFF2-40B4-BE49-F238E27FC236}">
                <a16:creationId xmlns:a16="http://schemas.microsoft.com/office/drawing/2014/main" id="{DDD5D12A-15EA-4A7A-868C-34DC0A6A8242}"/>
              </a:ext>
            </a:extLst>
          </p:cNvPr>
          <p:cNvSpPr txBox="1"/>
          <p:nvPr/>
        </p:nvSpPr>
        <p:spPr>
          <a:xfrm>
            <a:off x="6418601" y="1309866"/>
            <a:ext cx="1749041" cy="2152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r>
              <a:rPr lang="en-US" sz="1800" dirty="0">
                <a:solidFill>
                  <a:srgbClr val="CEB053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EXTERNAL LOCUS </a:t>
            </a: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endParaRPr lang="en-US" sz="1800" dirty="0">
              <a:solidFill>
                <a:srgbClr val="CEB053"/>
              </a:solidFill>
              <a:latin typeface="DM Serif Display" pitchFamily="2" charset="0"/>
              <a:ea typeface="Century Schoolbook"/>
              <a:cs typeface="Century Schoolbook"/>
              <a:sym typeface="Century Schoolbook"/>
            </a:endParaRPr>
          </a:p>
          <a:p>
            <a:pPr defTabSz="457200">
              <a:lnSpc>
                <a:spcPct val="111000"/>
              </a:lnSpc>
              <a:buClr>
                <a:srgbClr val="FFFFFF"/>
              </a:buClr>
              <a:buSzPts val="3300"/>
            </a:pPr>
            <a:r>
              <a:rPr lang="en-US" sz="1800" dirty="0">
                <a:solidFill>
                  <a:srgbClr val="FFFFFF"/>
                </a:solidFill>
                <a:latin typeface="DM Serif Display" pitchFamily="2" charset="0"/>
                <a:ea typeface="Century Schoolbook"/>
                <a:cs typeface="Century Schoolbook"/>
                <a:sym typeface="Century Schoolbook"/>
              </a:rPr>
              <a:t>My success is a result of luck, fate, or circumstance. </a:t>
            </a:r>
          </a:p>
        </p:txBody>
      </p:sp>
      <p:pic>
        <p:nvPicPr>
          <p:cNvPr id="3" name="Picture 2" descr="A blue and white marbled surface with gold lines&#10;&#10;AI-generated content may be incorrect.">
            <a:extLst>
              <a:ext uri="{FF2B5EF4-FFF2-40B4-BE49-F238E27FC236}">
                <a16:creationId xmlns:a16="http://schemas.microsoft.com/office/drawing/2014/main" id="{A110E79F-0CC7-97B9-19CB-B66951D6EC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9117"/>
          <a:stretch/>
        </p:blipFill>
        <p:spPr>
          <a:xfrm>
            <a:off x="3472833" y="1286"/>
            <a:ext cx="1909106" cy="5142214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0A68E10-26B3-9BFC-E26E-169571A6A5E3}"/>
              </a:ext>
            </a:extLst>
          </p:cNvPr>
          <p:cNvCxnSpPr>
            <a:cxnSpLocks/>
          </p:cNvCxnSpPr>
          <p:nvPr/>
        </p:nvCxnSpPr>
        <p:spPr>
          <a:xfrm>
            <a:off x="5381939" y="643"/>
            <a:ext cx="0" cy="5142857"/>
          </a:xfrm>
          <a:prstGeom prst="line">
            <a:avLst/>
          </a:prstGeom>
          <a:ln w="28575">
            <a:solidFill>
              <a:srgbClr val="CEB0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2EC3877-4E2E-CD90-C20D-ACD228004602}"/>
              </a:ext>
            </a:extLst>
          </p:cNvPr>
          <p:cNvCxnSpPr>
            <a:cxnSpLocks/>
          </p:cNvCxnSpPr>
          <p:nvPr/>
        </p:nvCxnSpPr>
        <p:spPr>
          <a:xfrm>
            <a:off x="3472833" y="3215"/>
            <a:ext cx="0" cy="5142857"/>
          </a:xfrm>
          <a:prstGeom prst="line">
            <a:avLst/>
          </a:prstGeom>
          <a:ln w="28575">
            <a:solidFill>
              <a:srgbClr val="CEB0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8088489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Professional Minimalist">
  <a:themeElements>
    <a:clrScheme name="Custom 4">
      <a:dk1>
        <a:srgbClr val="011F4B"/>
      </a:dk1>
      <a:lt1>
        <a:srgbClr val="FFFFFF"/>
      </a:lt1>
      <a:dk2>
        <a:srgbClr val="03396C"/>
      </a:dk2>
      <a:lt2>
        <a:srgbClr val="B3CDE0"/>
      </a:lt2>
      <a:accent1>
        <a:srgbClr val="005B96"/>
      </a:accent1>
      <a:accent2>
        <a:srgbClr val="6497B1"/>
      </a:accent2>
      <a:accent3>
        <a:srgbClr val="011F4B"/>
      </a:accent3>
      <a:accent4>
        <a:srgbClr val="03396C"/>
      </a:accent4>
      <a:accent5>
        <a:srgbClr val="005B96"/>
      </a:accent5>
      <a:accent6>
        <a:srgbClr val="6497B1"/>
      </a:accent6>
      <a:hlink>
        <a:srgbClr val="B3CDE0"/>
      </a:hlink>
      <a:folHlink>
        <a:srgbClr val="005B9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rofessional Minimalist">
  <a:themeElements>
    <a:clrScheme name="Custom 4">
      <a:dk1>
        <a:srgbClr val="011F4B"/>
      </a:dk1>
      <a:lt1>
        <a:srgbClr val="FFFFFF"/>
      </a:lt1>
      <a:dk2>
        <a:srgbClr val="03396C"/>
      </a:dk2>
      <a:lt2>
        <a:srgbClr val="B3CDE0"/>
      </a:lt2>
      <a:accent1>
        <a:srgbClr val="005B96"/>
      </a:accent1>
      <a:accent2>
        <a:srgbClr val="6497B1"/>
      </a:accent2>
      <a:accent3>
        <a:srgbClr val="011F4B"/>
      </a:accent3>
      <a:accent4>
        <a:srgbClr val="03396C"/>
      </a:accent4>
      <a:accent5>
        <a:srgbClr val="005B96"/>
      </a:accent5>
      <a:accent6>
        <a:srgbClr val="6497B1"/>
      </a:accent6>
      <a:hlink>
        <a:srgbClr val="B3CDE0"/>
      </a:hlink>
      <a:folHlink>
        <a:srgbClr val="005B9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1598</TotalTime>
  <Words>1007</Words>
  <Application>Microsoft Office PowerPoint</Application>
  <PresentationFormat>On-screen Show (16:9)</PresentationFormat>
  <Paragraphs>238</Paragraphs>
  <Slides>25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Raleway</vt:lpstr>
      <vt:lpstr>Corbel</vt:lpstr>
      <vt:lpstr>DM Serif Display</vt:lpstr>
      <vt:lpstr>DM Sans</vt:lpstr>
      <vt:lpstr>Varela</vt:lpstr>
      <vt:lpstr>Calibri</vt:lpstr>
      <vt:lpstr>Arial</vt:lpstr>
      <vt:lpstr>Professional Minimalist</vt:lpstr>
      <vt:lpstr>1_Professional Minimalist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Table Top Connection</vt:lpstr>
      <vt:lpstr>Communication &amp; Culture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LEADING THROUGH CHAOS &amp; THRIVING THROUGH CHANGE</dc:title>
  <dc:creator>Tonozzi, CJ</dc:creator>
  <cp:lastModifiedBy>Tonozzi, CJ</cp:lastModifiedBy>
  <cp:revision>9</cp:revision>
  <dcterms:modified xsi:type="dcterms:W3CDTF">2025-11-14T21:00:39Z</dcterms:modified>
</cp:coreProperties>
</file>