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3" r:id="rId1"/>
    <p:sldMasterId id="2147483706" r:id="rId2"/>
  </p:sldMasterIdLst>
  <p:notesMasterIdLst>
    <p:notesMasterId r:id="rId29"/>
  </p:notesMasterIdLst>
  <p:handoutMasterIdLst>
    <p:handoutMasterId r:id="rId30"/>
  </p:handoutMasterIdLst>
  <p:sldIdLst>
    <p:sldId id="4517" r:id="rId3"/>
    <p:sldId id="2147471796" r:id="rId4"/>
    <p:sldId id="357" r:id="rId5"/>
    <p:sldId id="4513" r:id="rId6"/>
    <p:sldId id="4514" r:id="rId7"/>
    <p:sldId id="4515" r:id="rId8"/>
    <p:sldId id="2147471797" r:id="rId9"/>
    <p:sldId id="2147471798" r:id="rId10"/>
    <p:sldId id="2147471800" r:id="rId11"/>
    <p:sldId id="2147471799" r:id="rId12"/>
    <p:sldId id="2147471780" r:id="rId13"/>
    <p:sldId id="2147471782" r:id="rId14"/>
    <p:sldId id="2147471785" r:id="rId15"/>
    <p:sldId id="2147471773" r:id="rId16"/>
    <p:sldId id="2147471802" r:id="rId17"/>
    <p:sldId id="2147471787" r:id="rId18"/>
    <p:sldId id="2147471770" r:id="rId19"/>
    <p:sldId id="2147471758" r:id="rId20"/>
    <p:sldId id="2147471775" r:id="rId21"/>
    <p:sldId id="2147471790" r:id="rId22"/>
    <p:sldId id="4518" r:id="rId23"/>
    <p:sldId id="2147471742" r:id="rId24"/>
    <p:sldId id="2147471736" r:id="rId25"/>
    <p:sldId id="2147471764" r:id="rId26"/>
    <p:sldId id="2147471801" r:id="rId27"/>
    <p:sldId id="4520" r:id="rId28"/>
  </p:sldIdLst>
  <p:sldSz cx="12192000" cy="6858000"/>
  <p:notesSz cx="6858000" cy="92964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-128"/>
        <a:cs typeface="Geneva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-128"/>
        <a:cs typeface="Geneva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-128"/>
        <a:cs typeface="Geneva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-128"/>
        <a:cs typeface="Geneva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-128"/>
        <a:cs typeface="Geneva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Geneva" charset="-128"/>
        <a:cs typeface="Geneva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Geneva" charset="-128"/>
        <a:cs typeface="Geneva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Geneva" charset="-128"/>
        <a:cs typeface="Geneva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Geneva" charset="-128"/>
        <a:cs typeface="Geneva" charset="-128"/>
      </a:defRPr>
    </a:lvl9pPr>
  </p:defaultTextStyle>
  <p:extLst>
    <p:ext uri="{521415D9-36F7-43E2-AB2F-B90AF26B5E84}">
      <p14:sectionLst xmlns:p14="http://schemas.microsoft.com/office/powerpoint/2010/main">
        <p14:section name="Default Section" id="{6AAF15CB-1FF6-B641-8886-5649E0216395}">
          <p14:sldIdLst>
            <p14:sldId id="4517"/>
            <p14:sldId id="2147471796"/>
            <p14:sldId id="357"/>
            <p14:sldId id="4513"/>
            <p14:sldId id="4514"/>
            <p14:sldId id="4515"/>
            <p14:sldId id="2147471797"/>
            <p14:sldId id="2147471798"/>
            <p14:sldId id="2147471800"/>
            <p14:sldId id="2147471799"/>
            <p14:sldId id="2147471780"/>
            <p14:sldId id="2147471782"/>
            <p14:sldId id="2147471785"/>
            <p14:sldId id="2147471773"/>
            <p14:sldId id="2147471802"/>
            <p14:sldId id="2147471787"/>
            <p14:sldId id="2147471770"/>
            <p14:sldId id="2147471758"/>
            <p14:sldId id="2147471775"/>
            <p14:sldId id="2147471790"/>
            <p14:sldId id="4518"/>
            <p14:sldId id="2147471742"/>
            <p14:sldId id="2147471736"/>
            <p14:sldId id="2147471764"/>
            <p14:sldId id="2147471801"/>
            <p14:sldId id="452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scaleToFitPaper="1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B7B"/>
    <a:srgbClr val="FF9900"/>
    <a:srgbClr val="A20000"/>
    <a:srgbClr val="860000"/>
    <a:srgbClr val="00232F"/>
    <a:srgbClr val="00143D"/>
    <a:srgbClr val="0080DA"/>
    <a:srgbClr val="003949"/>
    <a:srgbClr val="00C2B7"/>
    <a:srgbClr val="004F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38DDBB0-F805-4425-A287-88EAA231E7E7}" v="4" dt="2025-10-09T20:01:07.8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0" autoAdjust="0"/>
    <p:restoredTop sz="93557" autoAdjust="0"/>
  </p:normalViewPr>
  <p:slideViewPr>
    <p:cSldViewPr snapToGrid="0" snapToObjects="1">
      <p:cViewPr varScale="1">
        <p:scale>
          <a:sx n="112" d="100"/>
          <a:sy n="112" d="100"/>
        </p:scale>
        <p:origin x="492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19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59" d="100"/>
          <a:sy n="59" d="100"/>
        </p:scale>
        <p:origin x="2484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Relationship Id="rId35" Type="http://schemas.microsoft.com/office/2015/10/relationships/revisionInfo" Target="revisionInfo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2004" cy="465449"/>
          </a:xfrm>
          <a:prstGeom prst="rect">
            <a:avLst/>
          </a:prstGeom>
        </p:spPr>
        <p:txBody>
          <a:bodyPr vert="horz" lIns="89602" tIns="44801" rIns="89602" bIns="4480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IHA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463" y="0"/>
            <a:ext cx="2972004" cy="465449"/>
          </a:xfrm>
          <a:prstGeom prst="rect">
            <a:avLst/>
          </a:prstGeom>
        </p:spPr>
        <p:txBody>
          <a:bodyPr vert="horz" lIns="89602" tIns="44801" rIns="89602" bIns="4480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47B0024-8066-3743-9930-4690D95D7D73}" type="datetime1">
              <a:rPr lang="en-US"/>
              <a:pPr>
                <a:defRPr/>
              </a:pPr>
              <a:t>11/4/2025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379"/>
            <a:ext cx="2972004" cy="465449"/>
          </a:xfrm>
          <a:prstGeom prst="rect">
            <a:avLst/>
          </a:prstGeom>
        </p:spPr>
        <p:txBody>
          <a:bodyPr vert="horz" lIns="89602" tIns="44801" rIns="89602" bIns="4480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463" y="8829379"/>
            <a:ext cx="2972004" cy="465449"/>
          </a:xfrm>
          <a:prstGeom prst="rect">
            <a:avLst/>
          </a:prstGeom>
        </p:spPr>
        <p:txBody>
          <a:bodyPr vert="horz" lIns="89602" tIns="44801" rIns="89602" bIns="4480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178A810-B2FB-1D4A-8EB8-FA9C88E08C2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4684958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2004" cy="465449"/>
          </a:xfrm>
          <a:prstGeom prst="rect">
            <a:avLst/>
          </a:prstGeom>
        </p:spPr>
        <p:txBody>
          <a:bodyPr vert="horz" lIns="89602" tIns="44801" rIns="89602" bIns="4480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IHA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463" y="0"/>
            <a:ext cx="2972004" cy="465449"/>
          </a:xfrm>
          <a:prstGeom prst="rect">
            <a:avLst/>
          </a:prstGeom>
        </p:spPr>
        <p:txBody>
          <a:bodyPr vert="horz" lIns="89602" tIns="44801" rIns="89602" bIns="4480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288E87C-03F5-0A46-80F6-502592856236}" type="datetime1">
              <a:rPr lang="en-US"/>
              <a:pPr>
                <a:defRPr/>
              </a:pPr>
              <a:t>11/3/2025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02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602" tIns="44801" rIns="89602" bIns="44801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494" y="4415475"/>
            <a:ext cx="5487013" cy="4184324"/>
          </a:xfrm>
          <a:prstGeom prst="rect">
            <a:avLst/>
          </a:prstGeom>
        </p:spPr>
        <p:txBody>
          <a:bodyPr vert="horz" lIns="89602" tIns="44801" rIns="89602" bIns="44801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379"/>
            <a:ext cx="2972004" cy="465449"/>
          </a:xfrm>
          <a:prstGeom prst="rect">
            <a:avLst/>
          </a:prstGeom>
        </p:spPr>
        <p:txBody>
          <a:bodyPr vert="horz" lIns="89602" tIns="44801" rIns="89602" bIns="4480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463" y="8829379"/>
            <a:ext cx="2972004" cy="465449"/>
          </a:xfrm>
          <a:prstGeom prst="rect">
            <a:avLst/>
          </a:prstGeom>
        </p:spPr>
        <p:txBody>
          <a:bodyPr vert="horz" lIns="89602" tIns="44801" rIns="89602" bIns="4480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0C1B4C4-C6B8-6F4B-9798-CF80441ADA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5762536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-128"/>
        <a:cs typeface="Geneva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IHA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A288E87C-03F5-0A46-80F6-502592856236}" type="datetime1">
              <a:rPr lang="en-US" smtClean="0"/>
              <a:pPr>
                <a:defRPr/>
              </a:pPr>
              <a:t>11/3/2025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C1B4C4-C6B8-6F4B-9798-CF80441ADA6C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9292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442CA4-1D10-584C-83E3-F785FC88A36E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46261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IHA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88E87C-03F5-0A46-80F6-502592856236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11/3/2025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C1B4C4-C6B8-6F4B-9798-CF80441ADA6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57106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E81D8C-BE1A-169E-882A-038C1311D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1E6610-133F-A3DE-8F76-79C680C3BA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424FEA-87DB-25C3-BDE7-0D64FA7222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639AA352-2ABC-F67A-4F3D-3F76256E98B0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IHA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E603E2-A514-9C99-462D-5F3AEA9E836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88E87C-03F5-0A46-80F6-502592856236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11/3/2025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2DB7E3-576E-E64D-6466-1F6CFBB2DF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C1B4C4-C6B8-6F4B-9798-CF80441ADA6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3781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C5B5FE-3B54-7E31-A1F7-60EFD10E7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FE68B0-FEC6-049D-FE63-6EDFBBE445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CDEEC7-58BE-0FF1-3818-A8872917AF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CC316F19-A6EC-CD3A-FCBB-A4FFE87A910C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IHA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EAE42B-FDFC-C375-D260-B0E7584BD1E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88E87C-03F5-0A46-80F6-502592856236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11/3/2025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6DF784-627D-CC21-2FCA-4272A60093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C1B4C4-C6B8-6F4B-9798-CF80441ADA6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47323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4480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IHA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4480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E007A7-F8F8-432E-A8D0-91595CCCA955}" type="datetime1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480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11/3/2025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480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C1B4C4-C6B8-6F4B-9798-CF80441ADA6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480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32765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5293C9-D938-5FC7-F9B2-246D0DF29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DCD7C6-5BC0-096C-674C-9CBAFCC4D0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FA24E1-E579-779F-7C48-E7EB41C227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979AA599-AE4C-84D2-603B-40957550FDA3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4480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IHA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302B56-E930-1542-1EF6-328387FFDEE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4480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88E87C-03F5-0A46-80F6-502592856236}" type="datetime1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480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11/3/2025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0A4FC7-087F-0CE4-DEA1-9F88623A53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480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C1B4C4-C6B8-6F4B-9798-CF80441ADA6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480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77317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which supports rural hospitals that are more dependent on Medicare revenue.</a:t>
            </a:r>
          </a:p>
          <a:p>
            <a:r>
              <a:rPr lang="en-US" sz="1200" dirty="0"/>
              <a:t>, which supports hospitals with fewer than 3,800 Medicare discharges.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442CA4-1D10-584C-83E3-F785FC88A36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2400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tif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tif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tif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tif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CF01051E-D605-49C0-B4EC-716024D649E9}"/>
              </a:ext>
            </a:extLst>
          </p:cNvPr>
          <p:cNvGrpSpPr/>
          <p:nvPr userDrawn="1"/>
        </p:nvGrpSpPr>
        <p:grpSpPr>
          <a:xfrm>
            <a:off x="0" y="-12702"/>
            <a:ext cx="12192000" cy="7498080"/>
            <a:chOff x="0" y="-12702"/>
            <a:chExt cx="12192000" cy="7498080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04D9345-BEA6-483D-9C58-EE952E53FE7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999" r="1233"/>
            <a:stretch/>
          </p:blipFill>
          <p:spPr>
            <a:xfrm flipH="1">
              <a:off x="9815810" y="-12702"/>
              <a:ext cx="2376190" cy="74980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628EB6B-66D4-4998-81C9-E96248DD4F8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6"/>
            <a:stretch/>
          </p:blipFill>
          <p:spPr>
            <a:xfrm>
              <a:off x="0" y="-12702"/>
              <a:ext cx="9815810" cy="749808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391580" y="6211855"/>
            <a:ext cx="9443634" cy="427484"/>
          </a:xfrm>
          <a:prstGeom prst="rect">
            <a:avLst/>
          </a:prstGeom>
        </p:spPr>
        <p:txBody>
          <a:bodyPr/>
          <a:lstStyle>
            <a:lvl1pPr algn="l">
              <a:defRPr sz="1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December 30, 2015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18C5527-DBE8-41B5-9756-E9F31A843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29771" y="4291843"/>
            <a:ext cx="10339377" cy="1323439"/>
          </a:xfrm>
          <a:prstGeom prst="rect">
            <a:avLst/>
          </a:prstGeom>
        </p:spPr>
        <p:txBody>
          <a:bodyPr wrap="square" lIns="91440" anchor="ctr" anchorCtr="0">
            <a:spAutoFit/>
          </a:bodyPr>
          <a:lstStyle>
            <a:lvl1pPr algn="l">
              <a:lnSpc>
                <a:spcPct val="100000"/>
              </a:lnSpc>
              <a:defRPr sz="4000" b="0" i="0" baseline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Presentation Title Goes Here </a:t>
            </a:r>
            <a:br>
              <a:rPr lang="en-US" dirty="0"/>
            </a:br>
            <a:r>
              <a:rPr lang="en-US" dirty="0"/>
              <a:t>and has Two Lines if Needed</a:t>
            </a:r>
          </a:p>
        </p:txBody>
      </p:sp>
    </p:spTree>
    <p:extLst>
      <p:ext uri="{BB962C8B-B14F-4D97-AF65-F5344CB8AC3E}">
        <p14:creationId xmlns:p14="http://schemas.microsoft.com/office/powerpoint/2010/main" val="1079289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FFD8C-B332-0B4F-B07A-864B3E31BF6F}" type="slidenum">
              <a:rPr lang="en-US" smtClean="0"/>
              <a:pPr/>
              <a:t>‹#›</a:t>
            </a:fld>
            <a:r>
              <a:rPr lang="en-US" dirty="0"/>
              <a:t> 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52" y="6424741"/>
            <a:ext cx="1298448" cy="331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795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447800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447800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FFD8C-B332-0B4F-B07A-864B3E31BF6F}" type="slidenum">
              <a:rPr lang="en-US" smtClean="0"/>
              <a:pPr/>
              <a:t>‹#›</a:t>
            </a:fld>
            <a:r>
              <a:rPr lang="en-US" dirty="0"/>
              <a:t> 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52" y="6424741"/>
            <a:ext cx="1298448" cy="331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2811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FFD8C-B332-0B4F-B07A-864B3E31BF6F}" type="slidenum">
              <a:rPr lang="en-US" smtClean="0"/>
              <a:pPr/>
              <a:t>‹#›</a:t>
            </a:fld>
            <a:r>
              <a:rPr lang="en-US" dirty="0"/>
              <a:t> 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52" y="6424741"/>
            <a:ext cx="1298448" cy="331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8043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353799" y="6524284"/>
            <a:ext cx="560173" cy="170334"/>
          </a:xfrm>
        </p:spPr>
        <p:txBody>
          <a:bodyPr/>
          <a:lstStyle/>
          <a:p>
            <a:fld id="{B50FFD8C-B332-0B4F-B07A-864B3E31BF6F}" type="slidenum">
              <a:rPr lang="en-US" smtClean="0"/>
              <a:pPr/>
              <a:t>‹#›</a:t>
            </a:fld>
            <a:r>
              <a:rPr lang="en-US" dirty="0"/>
              <a:t> 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52" y="6424741"/>
            <a:ext cx="1298448" cy="331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4291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70773" y="64268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0FFD8C-B332-0B4F-B07A-864B3E31BF6F}" type="slidenum">
              <a:rPr lang="en-US" smtClean="0"/>
              <a:pPr/>
              <a:t>‹#›</a:t>
            </a:fld>
            <a:r>
              <a:rPr lang="en-US" dirty="0"/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52" y="6424741"/>
            <a:ext cx="1298448" cy="331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0730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>
            <a:spLocks noGrp="1"/>
          </p:cNvSpPr>
          <p:nvPr>
            <p:ph type="subTitle" idx="1"/>
          </p:nvPr>
        </p:nvSpPr>
        <p:spPr>
          <a:xfrm>
            <a:off x="1524000" y="4725965"/>
            <a:ext cx="9144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028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>
            <a:spLocks noGrp="1"/>
          </p:cNvSpPr>
          <p:nvPr>
            <p:ph type="subTitle" idx="1"/>
          </p:nvPr>
        </p:nvSpPr>
        <p:spPr>
          <a:xfrm>
            <a:off x="1524000" y="5638799"/>
            <a:ext cx="9144000" cy="742927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75662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>
            <a:spLocks noGrp="1"/>
          </p:cNvSpPr>
          <p:nvPr>
            <p:ph type="subTitle" idx="1"/>
          </p:nvPr>
        </p:nvSpPr>
        <p:spPr>
          <a:xfrm>
            <a:off x="0" y="4761134"/>
            <a:ext cx="12192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5125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>
            <a:spLocks noGrp="1"/>
          </p:cNvSpPr>
          <p:nvPr>
            <p:ph type="subTitle" idx="1"/>
          </p:nvPr>
        </p:nvSpPr>
        <p:spPr>
          <a:xfrm>
            <a:off x="1524000" y="5638799"/>
            <a:ext cx="9144000" cy="742927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502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Secti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71"/>
          <a:stretch/>
        </p:blipFill>
        <p:spPr>
          <a:xfrm flipH="1">
            <a:off x="9055100" y="0"/>
            <a:ext cx="3136900" cy="6858000"/>
          </a:xfrm>
          <a:prstGeom prst="rect">
            <a:avLst/>
          </a:prstGeom>
        </p:spPr>
      </p:pic>
      <p:pic>
        <p:nvPicPr>
          <p:cNvPr id="4" name="Picture 3" descr="IHA PPT gray section.jpg">
            <a:extLst>
              <a:ext uri="{FF2B5EF4-FFF2-40B4-BE49-F238E27FC236}">
                <a16:creationId xmlns:a16="http://schemas.microsoft.com/office/drawing/2014/main" id="{17C2799C-91EF-401A-8F8C-9DF187C8609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365404" y="2212060"/>
            <a:ext cx="9578192" cy="1569660"/>
          </a:xfrm>
          <a:prstGeom prst="rect">
            <a:avLst/>
          </a:prstGeom>
        </p:spPr>
        <p:txBody>
          <a:bodyPr wrap="square" lIns="91440" anchor="ctr" anchorCtr="0">
            <a:spAutoFit/>
          </a:bodyPr>
          <a:lstStyle>
            <a:lvl1pPr algn="l">
              <a:lnSpc>
                <a:spcPct val="100000"/>
              </a:lnSpc>
              <a:defRPr sz="3200" b="0" i="0" baseline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This is a Gray Section Slide with no Image. The type is larger, and it has up to Three lines of copy if needed.</a:t>
            </a:r>
          </a:p>
        </p:txBody>
      </p:sp>
    </p:spTree>
    <p:extLst>
      <p:ext uri="{BB962C8B-B14F-4D97-AF65-F5344CB8AC3E}">
        <p14:creationId xmlns:p14="http://schemas.microsoft.com/office/powerpoint/2010/main" val="3754154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219887" y="6395547"/>
            <a:ext cx="790468" cy="365125"/>
          </a:xfrm>
          <a:prstGeom prst="rect">
            <a:avLst/>
          </a:prstGeom>
        </p:spPr>
        <p:txBody>
          <a:bodyPr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8F4E9008-42CE-4843-9DE0-3E5AB63B0C3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Slide Number Placeholder 2"/>
          <p:cNvSpPr txBox="1">
            <a:spLocks/>
          </p:cNvSpPr>
          <p:nvPr userDrawn="1"/>
        </p:nvSpPr>
        <p:spPr>
          <a:xfrm>
            <a:off x="188144" y="5900776"/>
            <a:ext cx="8498368" cy="365125"/>
          </a:xfrm>
          <a:prstGeom prst="rect">
            <a:avLst/>
          </a:prstGeom>
        </p:spPr>
        <p:txBody>
          <a:bodyPr wrap="none" bIns="0" anchor="ctr" anchorCtr="0"/>
          <a:lstStyle>
            <a:defPPr>
              <a:defRPr lang="en-US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900" b="1" i="0" kern="1200">
                <a:solidFill>
                  <a:schemeClr val="accent4"/>
                </a:solidFill>
                <a:latin typeface="Trebuchet MS"/>
                <a:ea typeface="Geneva" charset="-128"/>
                <a:cs typeface="Trebuchet M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-128"/>
                <a:cs typeface="Geneva" charset="-128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-128"/>
                <a:cs typeface="Geneva" charset="-128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-128"/>
                <a:cs typeface="Geneva" charset="-128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-128"/>
                <a:cs typeface="Geneva" charset="-128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-128"/>
                <a:cs typeface="Geneva" charset="-128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-128"/>
                <a:cs typeface="Geneva" charset="-128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-128"/>
                <a:cs typeface="Geneva" charset="-128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-128"/>
                <a:cs typeface="Geneva" charset="-128"/>
              </a:defRPr>
            </a:lvl9pPr>
          </a:lstStyle>
          <a:p>
            <a:pPr>
              <a:defRPr/>
            </a:pPr>
            <a:r>
              <a:rPr lang="en-US" sz="900" dirty="0"/>
              <a:t>     </a:t>
            </a:r>
          </a:p>
        </p:txBody>
      </p:sp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471732" y="398480"/>
            <a:ext cx="10972800" cy="584776"/>
          </a:xfrm>
          <a:prstGeom prst="rect">
            <a:avLst/>
          </a:prstGeom>
        </p:spPr>
        <p:txBody>
          <a:bodyPr wrap="square" lIns="91440" anchor="b" anchorCtr="0">
            <a:spAutoFit/>
          </a:bodyPr>
          <a:lstStyle>
            <a:lvl1pPr algn="l">
              <a:lnSpc>
                <a:spcPct val="100000"/>
              </a:lnSpc>
              <a:defRPr sz="3200" b="0" i="0" baseline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here to edit the slide 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 hasCustomPrompt="1"/>
          </p:nvPr>
        </p:nvSpPr>
        <p:spPr>
          <a:xfrm>
            <a:off x="472017" y="1078992"/>
            <a:ext cx="10972800" cy="4526280"/>
          </a:xfrm>
          <a:prstGeom prst="rect">
            <a:avLst/>
          </a:prstGeom>
        </p:spPr>
        <p:txBody>
          <a:bodyPr/>
          <a:lstStyle>
            <a:lvl1pPr>
              <a:defRPr b="1">
                <a:latin typeface="+mn-lt"/>
              </a:defRPr>
            </a:lvl1pPr>
            <a:lvl2pPr marL="12700" indent="0">
              <a:buNone/>
              <a:tabLst/>
              <a:defRPr sz="2400">
                <a:latin typeface="+mn-lt"/>
              </a:defRPr>
            </a:lvl2pPr>
            <a:lvl3pPr marL="690563" indent="-225425">
              <a:buClr>
                <a:schemeClr val="accent1"/>
              </a:buClr>
              <a:tabLst/>
              <a:defRPr sz="2000">
                <a:latin typeface="+mn-lt"/>
              </a:defRPr>
            </a:lvl3pPr>
            <a:lvl4pPr marL="915988" indent="-225425">
              <a:buFont typeface="ArialMT" charset="0"/>
              <a:buChar char="–"/>
              <a:tabLst/>
              <a:defRPr>
                <a:solidFill>
                  <a:schemeClr val="bg1">
                    <a:lumMod val="50000"/>
                  </a:schemeClr>
                </a:solidFill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Second level</a:t>
            </a:r>
          </a:p>
          <a:p>
            <a:pPr lvl="1"/>
            <a:r>
              <a:rPr lang="en-US" dirty="0"/>
              <a:t>Third level</a:t>
            </a:r>
          </a:p>
          <a:p>
            <a:pPr lvl="2"/>
            <a:r>
              <a:rPr lang="en-US" dirty="0"/>
              <a:t>Fourth level</a:t>
            </a:r>
          </a:p>
          <a:p>
            <a:pPr lvl="3"/>
            <a:r>
              <a:rPr lang="en-US" dirty="0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E85153C-080A-4951-BDD5-4122CB22DA7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4831" y="6489411"/>
            <a:ext cx="3005328" cy="1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5139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Slide Number Placeholder 2"/>
          <p:cNvSpPr txBox="1">
            <a:spLocks/>
          </p:cNvSpPr>
          <p:nvPr userDrawn="1"/>
        </p:nvSpPr>
        <p:spPr>
          <a:xfrm>
            <a:off x="188144" y="5900776"/>
            <a:ext cx="8498368" cy="365125"/>
          </a:xfrm>
          <a:prstGeom prst="rect">
            <a:avLst/>
          </a:prstGeom>
        </p:spPr>
        <p:txBody>
          <a:bodyPr wrap="none" bIns="0" anchor="ctr" anchorCtr="0"/>
          <a:lstStyle>
            <a:defPPr>
              <a:defRPr lang="en-US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900" b="1" i="0" kern="1200">
                <a:solidFill>
                  <a:schemeClr val="accent4"/>
                </a:solidFill>
                <a:latin typeface="Trebuchet MS"/>
                <a:ea typeface="Geneva" charset="-128"/>
                <a:cs typeface="Trebuchet M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-128"/>
                <a:cs typeface="Geneva" charset="-128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-128"/>
                <a:cs typeface="Geneva" charset="-128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-128"/>
                <a:cs typeface="Geneva" charset="-128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-128"/>
                <a:cs typeface="Geneva" charset="-128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-128"/>
                <a:cs typeface="Geneva" charset="-128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-128"/>
                <a:cs typeface="Geneva" charset="-128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-128"/>
                <a:cs typeface="Geneva" charset="-128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-128"/>
                <a:cs typeface="Geneva" charset="-128"/>
              </a:defRPr>
            </a:lvl9pPr>
          </a:lstStyle>
          <a:p>
            <a:pPr>
              <a:defRPr/>
            </a:pPr>
            <a:r>
              <a:rPr lang="en-US" sz="900" dirty="0"/>
              <a:t>     </a:t>
            </a:r>
          </a:p>
        </p:txBody>
      </p:sp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471732" y="398480"/>
            <a:ext cx="11009069" cy="584776"/>
          </a:xfrm>
          <a:prstGeom prst="rect">
            <a:avLst/>
          </a:prstGeom>
        </p:spPr>
        <p:txBody>
          <a:bodyPr wrap="square" lIns="91440" anchor="b" anchorCtr="0">
            <a:spAutoFit/>
          </a:bodyPr>
          <a:lstStyle>
            <a:lvl1pPr algn="l">
              <a:lnSpc>
                <a:spcPct val="100000"/>
              </a:lnSpc>
              <a:defRPr sz="3200" b="0" i="0" baseline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here to edit the slide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548967" y="1270965"/>
            <a:ext cx="4931835" cy="4188044"/>
          </a:xfrm>
          <a:prstGeom prst="rect">
            <a:avLst/>
          </a:prstGeom>
        </p:spPr>
        <p:txBody>
          <a:bodyPr vert="horz"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488" y="1115568"/>
            <a:ext cx="5644896" cy="4526280"/>
          </a:xfrm>
          <a:prstGeom prst="rect">
            <a:avLst/>
          </a:prstGeom>
        </p:spPr>
        <p:txBody>
          <a:bodyPr/>
          <a:lstStyle>
            <a:lvl1pPr>
              <a:defRPr sz="2000" b="1">
                <a:latin typeface="+mn-lt"/>
              </a:defRPr>
            </a:lvl1pPr>
            <a:lvl2pPr marL="12700" indent="0">
              <a:buNone/>
              <a:tabLst/>
              <a:defRPr sz="2000">
                <a:latin typeface="+mn-lt"/>
              </a:defRPr>
            </a:lvl2pPr>
            <a:lvl3pPr marL="690563" indent="-225425">
              <a:buClr>
                <a:schemeClr val="accent1"/>
              </a:buClr>
              <a:tabLst/>
              <a:defRPr sz="1800">
                <a:latin typeface="+mn-lt"/>
              </a:defRPr>
            </a:lvl3pPr>
            <a:lvl4pPr marL="915988" indent="-225425">
              <a:tabLst/>
              <a:defRPr sz="1800">
                <a:solidFill>
                  <a:schemeClr val="bg1">
                    <a:lumMod val="50000"/>
                  </a:schemeClr>
                </a:solidFill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Second level</a:t>
            </a:r>
          </a:p>
          <a:p>
            <a:pPr lvl="1"/>
            <a:r>
              <a:rPr lang="en-US" dirty="0"/>
              <a:t>Third level</a:t>
            </a:r>
          </a:p>
          <a:p>
            <a:pPr lvl="2"/>
            <a:r>
              <a:rPr lang="en-US" dirty="0"/>
              <a:t>Fourth level</a:t>
            </a:r>
          </a:p>
          <a:p>
            <a:pPr lvl="3"/>
            <a:r>
              <a:rPr lang="en-US" dirty="0"/>
              <a:t>Fifth level</a:t>
            </a:r>
          </a:p>
        </p:txBody>
      </p:sp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B785D521-8779-4A6A-8E20-D02866C73A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19887" y="6395547"/>
            <a:ext cx="790468" cy="365125"/>
          </a:xfrm>
          <a:prstGeom prst="rect">
            <a:avLst/>
          </a:prstGeom>
        </p:spPr>
        <p:txBody>
          <a:bodyPr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8F4E9008-42CE-4843-9DE0-3E5AB63B0C3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B87118F-517B-41DD-AEA7-C888E1FD7C8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4831" y="6489411"/>
            <a:ext cx="3005328" cy="1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0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Slide Number Placeholder 2"/>
          <p:cNvSpPr txBox="1">
            <a:spLocks/>
          </p:cNvSpPr>
          <p:nvPr userDrawn="1"/>
        </p:nvSpPr>
        <p:spPr>
          <a:xfrm>
            <a:off x="188144" y="5900776"/>
            <a:ext cx="8498368" cy="365125"/>
          </a:xfrm>
          <a:prstGeom prst="rect">
            <a:avLst/>
          </a:prstGeom>
        </p:spPr>
        <p:txBody>
          <a:bodyPr wrap="none" bIns="0" anchor="ctr" anchorCtr="0"/>
          <a:lstStyle>
            <a:defPPr>
              <a:defRPr lang="en-US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900" b="1" i="0" kern="1200">
                <a:solidFill>
                  <a:schemeClr val="accent4"/>
                </a:solidFill>
                <a:latin typeface="Trebuchet MS"/>
                <a:ea typeface="Geneva" charset="-128"/>
                <a:cs typeface="Trebuchet M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-128"/>
                <a:cs typeface="Geneva" charset="-128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-128"/>
                <a:cs typeface="Geneva" charset="-128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-128"/>
                <a:cs typeface="Geneva" charset="-128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-128"/>
                <a:cs typeface="Geneva" charset="-128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-128"/>
                <a:cs typeface="Geneva" charset="-128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-128"/>
                <a:cs typeface="Geneva" charset="-128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-128"/>
                <a:cs typeface="Geneva" charset="-128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-128"/>
                <a:cs typeface="Geneva" charset="-128"/>
              </a:defRPr>
            </a:lvl9pPr>
          </a:lstStyle>
          <a:p>
            <a:pPr>
              <a:defRPr/>
            </a:pPr>
            <a:r>
              <a:rPr lang="en-US" sz="900" dirty="0"/>
              <a:t>     </a:t>
            </a:r>
          </a:p>
        </p:txBody>
      </p:sp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471731" y="398480"/>
            <a:ext cx="11256719" cy="584776"/>
          </a:xfrm>
          <a:prstGeom prst="rect">
            <a:avLst/>
          </a:prstGeom>
        </p:spPr>
        <p:txBody>
          <a:bodyPr wrap="square" lIns="91440" anchor="b" anchorCtr="0">
            <a:spAutoFit/>
          </a:bodyPr>
          <a:lstStyle>
            <a:lvl1pPr algn="l">
              <a:lnSpc>
                <a:spcPct val="100000"/>
              </a:lnSpc>
              <a:defRPr sz="3200" b="0" i="0" baseline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here to edit the slide title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1"/>
          </p:nvPr>
        </p:nvSpPr>
        <p:spPr>
          <a:xfrm>
            <a:off x="6318251" y="1082676"/>
            <a:ext cx="5410200" cy="4525963"/>
          </a:xfrm>
          <a:prstGeom prst="rect">
            <a:avLst/>
          </a:prstGeom>
        </p:spPr>
        <p:txBody>
          <a:bodyPr vert="horz"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 hasCustomPrompt="1"/>
          </p:nvPr>
        </p:nvSpPr>
        <p:spPr>
          <a:xfrm>
            <a:off x="472017" y="1082676"/>
            <a:ext cx="5644896" cy="4525963"/>
          </a:xfrm>
          <a:prstGeom prst="rect">
            <a:avLst/>
          </a:prstGeom>
        </p:spPr>
        <p:txBody>
          <a:bodyPr anchor="ctr" anchorCtr="0"/>
          <a:lstStyle>
            <a:lvl1pPr>
              <a:defRPr sz="2000" b="1">
                <a:latin typeface="+mn-lt"/>
              </a:defRPr>
            </a:lvl1pPr>
            <a:lvl2pPr marL="12700" indent="0">
              <a:buNone/>
              <a:tabLst/>
              <a:defRPr sz="2000">
                <a:latin typeface="+mn-lt"/>
              </a:defRPr>
            </a:lvl2pPr>
            <a:lvl3pPr marL="690563" indent="-225425">
              <a:buClr>
                <a:schemeClr val="accent1"/>
              </a:buClr>
              <a:buFont typeface="Arial" charset="0"/>
              <a:buChar char="•"/>
              <a:tabLst/>
              <a:defRPr sz="1800">
                <a:latin typeface="+mn-lt"/>
              </a:defRPr>
            </a:lvl3pPr>
            <a:lvl4pPr marL="915988" indent="-225425">
              <a:tabLst/>
              <a:defRPr sz="1800">
                <a:solidFill>
                  <a:schemeClr val="bg1">
                    <a:lumMod val="50000"/>
                  </a:schemeClr>
                </a:solidFill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Second level</a:t>
            </a:r>
          </a:p>
          <a:p>
            <a:pPr lvl="1"/>
            <a:r>
              <a:rPr lang="en-US" dirty="0"/>
              <a:t>Third level</a:t>
            </a:r>
          </a:p>
          <a:p>
            <a:pPr lvl="2"/>
            <a:r>
              <a:rPr lang="en-US" dirty="0"/>
              <a:t>Fourth level</a:t>
            </a:r>
          </a:p>
          <a:p>
            <a:pPr lvl="3"/>
            <a:r>
              <a:rPr lang="en-US" dirty="0"/>
              <a:t>Fifth level</a:t>
            </a:r>
          </a:p>
        </p:txBody>
      </p:sp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522F365F-89C8-40EC-865F-4DF5BEF811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19887" y="6395547"/>
            <a:ext cx="790468" cy="365125"/>
          </a:xfrm>
          <a:prstGeom prst="rect">
            <a:avLst/>
          </a:prstGeom>
        </p:spPr>
        <p:txBody>
          <a:bodyPr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8F4E9008-42CE-4843-9DE0-3E5AB63B0C3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EC14E89-BC2E-43C1-9655-D39718597FB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4831" y="6489411"/>
            <a:ext cx="3005328" cy="1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567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Slide Number Placeholder 2"/>
          <p:cNvSpPr txBox="1">
            <a:spLocks/>
          </p:cNvSpPr>
          <p:nvPr userDrawn="1"/>
        </p:nvSpPr>
        <p:spPr>
          <a:xfrm>
            <a:off x="188144" y="5900776"/>
            <a:ext cx="8498368" cy="365125"/>
          </a:xfrm>
          <a:prstGeom prst="rect">
            <a:avLst/>
          </a:prstGeom>
        </p:spPr>
        <p:txBody>
          <a:bodyPr wrap="none" bIns="0" anchor="ctr" anchorCtr="0"/>
          <a:lstStyle>
            <a:defPPr>
              <a:defRPr lang="en-US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900" b="1" i="0" kern="1200">
                <a:solidFill>
                  <a:schemeClr val="accent4"/>
                </a:solidFill>
                <a:latin typeface="Trebuchet MS"/>
                <a:ea typeface="Geneva" charset="-128"/>
                <a:cs typeface="Trebuchet M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-128"/>
                <a:cs typeface="Geneva" charset="-128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-128"/>
                <a:cs typeface="Geneva" charset="-128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-128"/>
                <a:cs typeface="Geneva" charset="-128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Geneva" charset="-128"/>
                <a:cs typeface="Geneva" charset="-128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-128"/>
                <a:cs typeface="Geneva" charset="-128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-128"/>
                <a:cs typeface="Geneva" charset="-128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-128"/>
                <a:cs typeface="Geneva" charset="-128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Geneva" charset="-128"/>
                <a:cs typeface="Geneva" charset="-128"/>
              </a:defRPr>
            </a:lvl9pPr>
          </a:lstStyle>
          <a:p>
            <a:pPr>
              <a:defRPr/>
            </a:pPr>
            <a:r>
              <a:rPr lang="en-US" sz="900" dirty="0"/>
              <a:t>     </a:t>
            </a:r>
          </a:p>
        </p:txBody>
      </p:sp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471732" y="398480"/>
            <a:ext cx="9578192" cy="584776"/>
          </a:xfrm>
          <a:prstGeom prst="rect">
            <a:avLst/>
          </a:prstGeom>
        </p:spPr>
        <p:txBody>
          <a:bodyPr wrap="square" lIns="91440" anchor="b" anchorCtr="0">
            <a:spAutoFit/>
          </a:bodyPr>
          <a:lstStyle>
            <a:lvl1pPr algn="l">
              <a:lnSpc>
                <a:spcPct val="100000"/>
              </a:lnSpc>
              <a:defRPr sz="3200" b="0" i="0" baseline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here to edit the slide title</a:t>
            </a:r>
          </a:p>
        </p:txBody>
      </p:sp>
      <p:sp>
        <p:nvSpPr>
          <p:cNvPr id="4" name="Table Placeholder 3"/>
          <p:cNvSpPr>
            <a:spLocks noGrp="1"/>
          </p:cNvSpPr>
          <p:nvPr>
            <p:ph type="tbl" sz="quarter" idx="11"/>
          </p:nvPr>
        </p:nvSpPr>
        <p:spPr>
          <a:xfrm>
            <a:off x="472018" y="1339850"/>
            <a:ext cx="9577916" cy="2622550"/>
          </a:xfrm>
          <a:prstGeom prst="rect">
            <a:avLst/>
          </a:prstGeom>
        </p:spPr>
        <p:txBody>
          <a:bodyPr vert="horz"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icon to add table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2018" y="4334256"/>
            <a:ext cx="9577916" cy="1801368"/>
          </a:xfrm>
          <a:prstGeom prst="rect">
            <a:avLst/>
          </a:prstGeom>
        </p:spPr>
        <p:txBody>
          <a:bodyPr/>
          <a:lstStyle>
            <a:lvl1pPr>
              <a:defRPr sz="1800" b="1">
                <a:latin typeface="+mn-lt"/>
              </a:defRPr>
            </a:lvl1pPr>
            <a:lvl2pPr marL="12700" indent="0">
              <a:buNone/>
              <a:tabLst/>
              <a:defRPr sz="1800">
                <a:latin typeface="+mn-lt"/>
              </a:defRPr>
            </a:lvl2pPr>
            <a:lvl3pPr marL="690563" indent="-225425">
              <a:buClr>
                <a:schemeClr val="accent1"/>
              </a:buClr>
              <a:tabLst/>
              <a:defRPr sz="1600" baseline="0">
                <a:latin typeface="+mn-lt"/>
              </a:defRPr>
            </a:lvl3pPr>
            <a:lvl4pPr marL="915988" indent="-225425">
              <a:tabLst/>
              <a:defRPr sz="1600">
                <a:solidFill>
                  <a:schemeClr val="bg1">
                    <a:lumMod val="50000"/>
                  </a:schemeClr>
                </a:solidFill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Second level</a:t>
            </a:r>
          </a:p>
          <a:p>
            <a:pPr lvl="1"/>
            <a:r>
              <a:rPr lang="en-US" dirty="0"/>
              <a:t>Third level</a:t>
            </a:r>
          </a:p>
          <a:p>
            <a:pPr lvl="2"/>
            <a:r>
              <a:rPr lang="en-US" dirty="0"/>
              <a:t>Fourth level</a:t>
            </a:r>
          </a:p>
          <a:p>
            <a:pPr lvl="3"/>
            <a:r>
              <a:rPr lang="en-US" dirty="0"/>
              <a:t>Fifth level</a:t>
            </a:r>
          </a:p>
        </p:txBody>
      </p:sp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4C2F9E57-6AD2-4EC3-94CB-32B4FC67B3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19887" y="6395547"/>
            <a:ext cx="790468" cy="365125"/>
          </a:xfrm>
          <a:prstGeom prst="rect">
            <a:avLst/>
          </a:prstGeom>
        </p:spPr>
        <p:txBody>
          <a:bodyPr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8F4E9008-42CE-4843-9DE0-3E5AB63B0C3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DC6D01A-0851-4325-B5F7-618DCC7063E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4831" y="6489411"/>
            <a:ext cx="3005328" cy="1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133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LD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FDE40B4-46F1-4836-8BDA-C2B2B2D2BE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7481" t="7481" r="7481" b="7481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307715"/>
            <a:ext cx="9144000" cy="2387600"/>
          </a:xfrm>
        </p:spPr>
        <p:txBody>
          <a:bodyPr anchor="b"/>
          <a:lstStyle>
            <a:lvl1pPr algn="ctr">
              <a:defRPr sz="45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92919"/>
            <a:ext cx="9144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52" y="6424741"/>
            <a:ext cx="1298448" cy="331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17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307715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92919"/>
            <a:ext cx="9144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15" y="6425221"/>
            <a:ext cx="1296785" cy="331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158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3" r:id="rId2"/>
    <p:sldLayoutId id="2147483702" r:id="rId3"/>
    <p:sldLayoutId id="2147483703" r:id="rId4"/>
    <p:sldLayoutId id="2147483704" r:id="rId5"/>
    <p:sldLayoutId id="2147483705" r:id="rId6"/>
    <p:sldLayoutId id="2147483676" r:id="rId7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Geneva" charset="-128"/>
          <a:cs typeface="Geneva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charset="0"/>
          <a:ea typeface="Geneva" charset="-128"/>
          <a:cs typeface="Geneva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charset="0"/>
          <a:ea typeface="Geneva" charset="-128"/>
          <a:cs typeface="Geneva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charset="0"/>
          <a:ea typeface="Geneva" charset="-128"/>
          <a:cs typeface="Geneva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charset="0"/>
          <a:ea typeface="Geneva" charset="-128"/>
          <a:cs typeface="Geneva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charset="0"/>
          <a:ea typeface="Geneva" charset="-128"/>
          <a:cs typeface="Geneva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charset="0"/>
          <a:ea typeface="Geneva" charset="-128"/>
          <a:cs typeface="Geneva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charset="0"/>
          <a:ea typeface="Geneva" charset="-128"/>
          <a:cs typeface="Geneva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charset="0"/>
          <a:ea typeface="Geneva" charset="-128"/>
          <a:cs typeface="Geneva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defRPr sz="2400" kern="1200">
          <a:solidFill>
            <a:schemeClr val="tx1"/>
          </a:solidFill>
          <a:latin typeface="Georgia"/>
          <a:ea typeface="Geneva" charset="-128"/>
          <a:cs typeface="Georgia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Geneva" charset="-128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Geneva" charset="-128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Geneva" charset="-128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Geneva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2420" y="1"/>
            <a:ext cx="11567160" cy="10515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2420" y="1447800"/>
            <a:ext cx="11567160" cy="472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70773" y="64268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0FFD8C-B332-0B4F-B07A-864B3E31BF6F}" type="slidenum">
              <a:rPr lang="en-US" smtClean="0"/>
              <a:pPr/>
              <a:t>‹#›</a:t>
            </a:fld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86810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912">
          <p15:clr>
            <a:srgbClr val="F26B43"/>
          </p15:clr>
        </p15:guide>
        <p15:guide id="4" orient="horz" pos="3888">
          <p15:clr>
            <a:srgbClr val="F26B43"/>
          </p15:clr>
        </p15:guide>
        <p15:guide id="5" pos="7584">
          <p15:clr>
            <a:srgbClr val="F26B43"/>
          </p15:clr>
        </p15:guide>
        <p15:guide id="6" pos="9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ngress.gov/bill/119th-congress/senate-bill/1600/cosponsors?s=2&amp;r=2&amp;q=%7B%22search%22%3A%22s+1600%22%7D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3.png"/><Relationship Id="rId4" Type="http://schemas.openxmlformats.org/officeDocument/2006/relationships/hyperlink" Target="https://www.congress.gov/bill/119th-congress/house-bill/3178/cosponsors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8B653D0-E7E8-DA00-7DDE-A8CC7DA4CA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9771" y="3876343"/>
            <a:ext cx="10339377" cy="2154436"/>
          </a:xfrm>
        </p:spPr>
        <p:txBody>
          <a:bodyPr/>
          <a:lstStyle/>
          <a:p>
            <a:r>
              <a:rPr lang="en-US" dirty="0"/>
              <a:t>Navigating a Challenging Political Landscape</a:t>
            </a:r>
            <a:br>
              <a:rPr lang="en-US" dirty="0"/>
            </a:br>
            <a:r>
              <a:rPr lang="en-US" sz="1100" dirty="0"/>
              <a:t> </a:t>
            </a:r>
            <a:br>
              <a:rPr lang="en-US" dirty="0"/>
            </a:br>
            <a:r>
              <a:rPr lang="en-US" sz="2800" dirty="0"/>
              <a:t>Lance Kovacs, Senior Director, Health Policy &amp; Regulation</a:t>
            </a:r>
            <a:br>
              <a:rPr lang="en-US" sz="2800" dirty="0"/>
            </a:br>
            <a:r>
              <a:rPr lang="en-US" sz="1200" dirty="0"/>
              <a:t>November 14,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863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687DD-1D5B-18B7-4A48-980C9BB253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5404" y="2704502"/>
            <a:ext cx="9578192" cy="584775"/>
          </a:xfrm>
        </p:spPr>
        <p:txBody>
          <a:bodyPr/>
          <a:lstStyle/>
          <a:p>
            <a:r>
              <a:rPr lang="en-US" dirty="0"/>
              <a:t>State and Federal Advocacy Priorities</a:t>
            </a:r>
          </a:p>
        </p:txBody>
      </p:sp>
    </p:spTree>
    <p:extLst>
      <p:ext uri="{BB962C8B-B14F-4D97-AF65-F5344CB8AC3E}">
        <p14:creationId xmlns:p14="http://schemas.microsoft.com/office/powerpoint/2010/main" val="1314020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599D4E-6831-7B51-CFA1-031197EFE2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4E9008-42CE-4843-9DE0-3E5AB63B0C31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886E2FA-238C-B0D7-6BCD-B0753C9CDA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732" y="336925"/>
            <a:ext cx="10972800" cy="646331"/>
          </a:xfrm>
        </p:spPr>
        <p:txBody>
          <a:bodyPr/>
          <a:lstStyle/>
          <a:p>
            <a:r>
              <a:rPr lang="en-US" sz="3600" b="1" dirty="0"/>
              <a:t>2025 Spring Legislative Session Overview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4A4A8FC-3086-BD4D-B100-9A703867A41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5555" y="1716596"/>
            <a:ext cx="11474087" cy="3118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982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599D4E-6831-7B51-CFA1-031197EFE2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4E9008-42CE-4843-9DE0-3E5AB63B0C31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8DA4AD7-58A0-D646-9DD1-0862E49E98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732" y="336925"/>
            <a:ext cx="10972800" cy="646331"/>
          </a:xfrm>
        </p:spPr>
        <p:txBody>
          <a:bodyPr/>
          <a:lstStyle/>
          <a:p>
            <a:r>
              <a:rPr lang="en-US" dirty="0"/>
              <a:t>Critical Legislation: Advancing and Blocking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8F92599-24E7-B14F-B0F7-BF1DA34FFAA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sz="2800" dirty="0">
                <a:cs typeface="Arial" panose="020B0604020202020204" pitchFamily="34" charset="0"/>
              </a:rPr>
              <a:t>Advancing</a:t>
            </a:r>
            <a:r>
              <a:rPr lang="en-US" sz="2800" b="0" dirty="0">
                <a:cs typeface="Arial" panose="020B0604020202020204" pitchFamily="34" charset="0"/>
              </a:rPr>
              <a:t> critical legislation and </a:t>
            </a:r>
            <a:r>
              <a:rPr lang="en-US" sz="2800" dirty="0">
                <a:cs typeface="Arial" panose="020B0604020202020204" pitchFamily="34" charset="0"/>
              </a:rPr>
              <a:t>blocking</a:t>
            </a:r>
            <a:r>
              <a:rPr lang="en-US" sz="2800" b="0" dirty="0">
                <a:cs typeface="Arial" panose="020B0604020202020204" pitchFamily="34" charset="0"/>
              </a:rPr>
              <a:t> harmful proposals</a:t>
            </a:r>
            <a:endParaRPr lang="en-US" sz="2800" b="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667B2E1-5353-D441-B4D0-2224767EFDA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538" y="1823995"/>
            <a:ext cx="5857460" cy="359418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27ADDDF-D380-5048-ACFD-44344D427E7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1" y="1823995"/>
            <a:ext cx="5857460" cy="367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24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BFEAC1A-FDC3-F84D-A902-5178FE7A8A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37310"/>
            <a:ext cx="12192000" cy="494919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9C66E3A-A976-C44E-877E-385B7FE415BD}"/>
              </a:ext>
            </a:extLst>
          </p:cNvPr>
          <p:cNvSpPr/>
          <p:nvPr/>
        </p:nvSpPr>
        <p:spPr>
          <a:xfrm>
            <a:off x="-1" y="1337310"/>
            <a:ext cx="12192001" cy="494919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54845C00-26F6-AF4B-8ABC-C46B3DF1FDAF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75488" y="1519328"/>
            <a:ext cx="5644896" cy="4539704"/>
          </a:xfrm>
        </p:spPr>
        <p:txBody>
          <a:bodyPr>
            <a:spAutoFit/>
          </a:bodyPr>
          <a:lstStyle/>
          <a:p>
            <a:pPr marL="285750" marR="0" lvl="0" indent="-285750" algn="l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Times New Roman" panose="02020603050405020304" pitchFamily="18" charset="0"/>
                <a:cs typeface="Calibri" panose="020F0502020204030204" pitchFamily="34" charset="0"/>
              </a:rPr>
              <a:t>SB 21 Hospital Staffing Levels</a:t>
            </a:r>
            <a:endParaRPr kumimoji="0" lang="en-US" b="0" i="0" kern="1200" cap="none" spc="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Times New Roman" panose="02020603050405020304" pitchFamily="18" charset="0"/>
                <a:cs typeface="Calibri" panose="020F0502020204030204" pitchFamily="34" charset="0"/>
              </a:rPr>
              <a:t>HB 3512 Hospital Worker Staff &amp; Safety</a:t>
            </a:r>
            <a:endParaRPr kumimoji="0" lang="en-US" b="0" i="0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Times New Roman" panose="02020603050405020304" pitchFamily="18" charset="0"/>
                <a:cs typeface="Calibri" panose="020F0502020204030204" pitchFamily="34" charset="0"/>
              </a:rPr>
              <a:t>SB 259 Hospital Staffing Plans Act -</a:t>
            </a:r>
            <a:endParaRPr kumimoji="0" lang="en-US" b="0" i="0" kern="1200" cap="none" spc="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Times New Roman" panose="02020603050405020304" pitchFamily="18" charset="0"/>
                <a:cs typeface="Calibri" panose="020F0502020204030204" pitchFamily="34" charset="0"/>
              </a:rPr>
              <a:t>SB 20</a:t>
            </a:r>
            <a:r>
              <a:rPr lang="en-US" b="0" dirty="0">
                <a:solidFill>
                  <a:schemeClr val="bg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2</a:t>
            </a:r>
            <a:r>
              <a:rPr kumimoji="0" lang="en-US" b="0" i="0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Times New Roman" panose="02020603050405020304" pitchFamily="18" charset="0"/>
                <a:cs typeface="Calibri" panose="020F0502020204030204" pitchFamily="34" charset="0"/>
              </a:rPr>
              <a:t>2 Safe Patient Limits – Standard Nurse Staffing Ratios</a:t>
            </a:r>
            <a:endParaRPr kumimoji="0" lang="en-US" b="0" i="0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Times New Roman" panose="02020603050405020304" pitchFamily="18" charset="0"/>
                <a:cs typeface="Calibri" panose="020F0502020204030204" pitchFamily="34" charset="0"/>
              </a:rPr>
              <a:t>SB 251 Surgical Techs</a:t>
            </a:r>
            <a:endParaRPr kumimoji="0" lang="en-US" b="0" i="0" kern="1200" cap="none" spc="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Times New Roman" panose="02020603050405020304" pitchFamily="18" charset="0"/>
                <a:cs typeface="Calibri" panose="020F0502020204030204" pitchFamily="34" charset="0"/>
              </a:rPr>
              <a:t>HB 1598 Surgical Techs</a:t>
            </a:r>
            <a:endParaRPr kumimoji="0" lang="en-US" b="0" i="0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Times New Roman" panose="02020603050405020304" pitchFamily="18" charset="0"/>
                <a:cs typeface="Calibri" panose="020F0502020204030204" pitchFamily="34" charset="0"/>
              </a:rPr>
              <a:t>SB 1435 Hospital Panic Buttons</a:t>
            </a:r>
            <a:endParaRPr kumimoji="0" lang="en-US" b="0" i="0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Times New Roman" panose="02020603050405020304" pitchFamily="18" charset="0"/>
                <a:cs typeface="Calibri" panose="020F0502020204030204" pitchFamily="34" charset="0"/>
              </a:rPr>
              <a:t>SB 1579 Patient Rights</a:t>
            </a:r>
            <a:endParaRPr kumimoji="0" lang="en-US" b="0" i="0" kern="1200" cap="none" spc="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Times New Roman" panose="02020603050405020304" pitchFamily="18" charset="0"/>
                <a:cs typeface="Calibri" panose="020F0502020204030204" pitchFamily="34" charset="0"/>
              </a:rPr>
              <a:t>SB 1679 Health Care Transparency</a:t>
            </a:r>
            <a:endParaRPr kumimoji="0" lang="en-US" b="0" i="0" kern="1200" cap="none" spc="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Times New Roman" panose="02020603050405020304" pitchFamily="18" charset="0"/>
                <a:cs typeface="Calibri" panose="020F0502020204030204" pitchFamily="34" charset="0"/>
              </a:rPr>
              <a:t>HB 2904 Health Care Transparency</a:t>
            </a: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b="0" dirty="0">
                <a:solidFill>
                  <a:schemeClr val="bg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SB 2437 Medicaid Doulas</a:t>
            </a: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b="0" dirty="0">
                <a:solidFill>
                  <a:schemeClr val="bg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HB 2423 Medicaid Doulas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BD9E08A-882A-EE47-A551-7C16EF6CE5A0}"/>
              </a:ext>
            </a:extLst>
          </p:cNvPr>
          <p:cNvSpPr txBox="1"/>
          <p:nvPr/>
        </p:nvSpPr>
        <p:spPr>
          <a:xfrm>
            <a:off x="6503339" y="1519328"/>
            <a:ext cx="4982029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457200" rtl="0" eaLnBrk="1" fontAlgn="base" latinLnBrk="0" hangingPunct="1">
              <a:lnSpc>
                <a:spcPct val="90000"/>
              </a:lnSpc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Times New Roman" panose="02020603050405020304" pitchFamily="18" charset="0"/>
                <a:cs typeface="Calibri" panose="020F0502020204030204" pitchFamily="34" charset="0"/>
              </a:rPr>
              <a:t>SB 1808 Annual Hospital Report</a:t>
            </a:r>
            <a:endParaRPr kumimoji="0" lang="en-US" sz="2000" b="0" i="0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457200" rtl="0" eaLnBrk="1" fontAlgn="base" latinLnBrk="0" hangingPunct="1">
              <a:lnSpc>
                <a:spcPct val="90000"/>
              </a:lnSpc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Times New Roman" panose="02020603050405020304" pitchFamily="18" charset="0"/>
                <a:cs typeface="Calibri" panose="020F0502020204030204" pitchFamily="34" charset="0"/>
              </a:rPr>
              <a:t>HB 3674 Annual Hospital Report</a:t>
            </a:r>
            <a:endParaRPr kumimoji="0" lang="en-US" sz="2000" b="0" i="0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457200" rtl="0" eaLnBrk="1" fontAlgn="base" latinLnBrk="0" hangingPunct="1">
              <a:lnSpc>
                <a:spcPct val="90000"/>
              </a:lnSpc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Times New Roman" panose="02020603050405020304" pitchFamily="18" charset="0"/>
              </a:rPr>
              <a:t>HB 3856 Fair Patient Billing</a:t>
            </a:r>
          </a:p>
          <a:p>
            <a:pPr marL="285750" marR="0" lvl="0" indent="-285750" algn="l" defTabSz="457200" rtl="0" eaLnBrk="1" fontAlgn="base" latinLnBrk="0" hangingPunct="1">
              <a:lnSpc>
                <a:spcPct val="90000"/>
              </a:lnSpc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Times New Roman" panose="02020603050405020304" pitchFamily="18" charset="0"/>
              </a:rPr>
              <a:t>HB 3593 Fair Patient Billing</a:t>
            </a:r>
          </a:p>
          <a:p>
            <a:pPr marL="285750" marR="0" lvl="0" indent="-285750" algn="l" defTabSz="457200" rtl="0" eaLnBrk="1" fontAlgn="base" latinLnBrk="0" hangingPunct="1">
              <a:lnSpc>
                <a:spcPct val="90000"/>
              </a:lnSpc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Times New Roman" panose="02020603050405020304" pitchFamily="18" charset="0"/>
              </a:rPr>
              <a:t>SB 1223 Fair Patient Billing </a:t>
            </a:r>
          </a:p>
          <a:p>
            <a:pPr marL="285750" marR="0" lvl="0" indent="-285750" algn="l" defTabSz="457200" rtl="0" eaLnBrk="1" fontAlgn="base" latinLnBrk="0" hangingPunct="1">
              <a:lnSpc>
                <a:spcPct val="90000"/>
              </a:lnSpc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Times New Roman" panose="02020603050405020304" pitchFamily="18" charset="0"/>
              </a:rPr>
              <a:t>SB 2107 Hospital Billing Disclosures </a:t>
            </a:r>
          </a:p>
          <a:p>
            <a:pPr marL="285750" marR="0" lvl="0" indent="-285750" algn="l" defTabSz="457200" rtl="0" eaLnBrk="1" fontAlgn="base" latinLnBrk="0" hangingPunct="1">
              <a:lnSpc>
                <a:spcPct val="90000"/>
              </a:lnSpc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Times New Roman" panose="02020603050405020304" pitchFamily="18" charset="0"/>
                <a:cs typeface="Calibri" panose="020F0502020204030204" pitchFamily="34" charset="0"/>
              </a:rPr>
              <a:t>SB 232 Hospital Price Transparency </a:t>
            </a:r>
            <a:endParaRPr kumimoji="0" lang="en-US" sz="2000" b="0" i="0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457200" rtl="0" eaLnBrk="1" fontAlgn="base" latinLnBrk="0" hangingPunct="1">
              <a:lnSpc>
                <a:spcPct val="90000"/>
              </a:lnSpc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Times New Roman" panose="02020603050405020304" pitchFamily="18" charset="0"/>
              </a:rPr>
              <a:t>HB 1431 Fee Transparency </a:t>
            </a:r>
          </a:p>
          <a:p>
            <a:pPr marL="285750" marR="0" lvl="0" indent="-285750" algn="l" defTabSz="457200" rtl="0" eaLnBrk="1" fontAlgn="base" latinLnBrk="0" hangingPunct="1">
              <a:lnSpc>
                <a:spcPct val="90000"/>
              </a:lnSpc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Times New Roman" panose="02020603050405020304" pitchFamily="18" charset="0"/>
              </a:rPr>
              <a:t>HB 1434 Health Care Facility Fees </a:t>
            </a:r>
          </a:p>
          <a:p>
            <a:pPr marL="285750" marR="0" lvl="0" indent="-285750" algn="l" defTabSz="457200" rtl="0" eaLnBrk="1" fontAlgn="base" latinLnBrk="0" hangingPunct="1">
              <a:lnSpc>
                <a:spcPct val="90000"/>
              </a:lnSpc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Times New Roman" panose="02020603050405020304" pitchFamily="18" charset="0"/>
              </a:rPr>
              <a:t>SB 1974 Telehealth Facility Fees </a:t>
            </a:r>
          </a:p>
          <a:p>
            <a:pPr marL="285750" marR="0" lvl="0" indent="-285750" algn="l" defTabSz="457200" rtl="0" eaLnBrk="1" fontAlgn="base" latinLnBrk="0" hangingPunct="1">
              <a:lnSpc>
                <a:spcPct val="90000"/>
              </a:lnSpc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Times New Roman" panose="02020603050405020304" pitchFamily="18" charset="0"/>
              </a:rPr>
              <a:t>SB 2182 Facility Fees </a:t>
            </a:r>
          </a:p>
        </p:txBody>
      </p:sp>
      <p:sp>
        <p:nvSpPr>
          <p:cNvPr id="25" name="Content Placeholder 3">
            <a:extLst>
              <a:ext uri="{FF2B5EF4-FFF2-40B4-BE49-F238E27FC236}">
                <a16:creationId xmlns:a16="http://schemas.microsoft.com/office/drawing/2014/main" id="{53A45E9F-3D48-E542-8211-04CC926286D2}"/>
              </a:ext>
            </a:extLst>
          </p:cNvPr>
          <p:cNvSpPr txBox="1">
            <a:spLocks/>
          </p:cNvSpPr>
          <p:nvPr/>
        </p:nvSpPr>
        <p:spPr>
          <a:xfrm>
            <a:off x="471732" y="1519328"/>
            <a:ext cx="5644896" cy="4539704"/>
          </a:xfrm>
          <a:prstGeom prst="rect">
            <a:avLst/>
          </a:prstGeom>
        </p:spPr>
        <p:txBody>
          <a:bodyPr>
            <a:sp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+mn-lt"/>
                <a:ea typeface="Geneva" charset="-128"/>
                <a:cs typeface="Georgia"/>
              </a:defRPr>
            </a:lvl1pPr>
            <a:lvl2pPr marL="1270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tabLst/>
              <a:defRPr sz="2000" kern="1200">
                <a:solidFill>
                  <a:schemeClr val="tx1"/>
                </a:solidFill>
                <a:latin typeface="+mn-lt"/>
                <a:ea typeface="Geneva" charset="-128"/>
                <a:cs typeface="+mn-cs"/>
              </a:defRPr>
            </a:lvl2pPr>
            <a:lvl3pPr marL="690563" indent="-2254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Geneva" charset="-128"/>
                <a:cs typeface="+mn-cs"/>
              </a:defRPr>
            </a:lvl3pPr>
            <a:lvl4pPr marL="915988" indent="-22542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tabLst/>
              <a:defRPr sz="1800" kern="1200">
                <a:solidFill>
                  <a:schemeClr val="bg1">
                    <a:lumMod val="50000"/>
                  </a:schemeClr>
                </a:solidFill>
                <a:latin typeface="+mn-lt"/>
                <a:ea typeface="Geneva" charset="-128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Geneva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b="0" strike="sngStrike" dirty="0">
                <a:solidFill>
                  <a:schemeClr val="bg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SB 21 Hospital Staffing Levels</a:t>
            </a:r>
            <a:endParaRPr lang="en-US" b="0" strike="sngStrike" dirty="0">
              <a:solidFill>
                <a:schemeClr val="bg1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b="0" strike="sngStrike" dirty="0">
                <a:solidFill>
                  <a:schemeClr val="bg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HB 3512 Hospital Worker Staff &amp; Safety</a:t>
            </a:r>
            <a:endParaRPr lang="en-US" b="0" strike="sngStrike" dirty="0">
              <a:solidFill>
                <a:schemeClr val="bg1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b="0" strike="sngStrike" dirty="0">
                <a:solidFill>
                  <a:schemeClr val="bg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SB 259 Hospital Staffing Plans Act -</a:t>
            </a:r>
            <a:endParaRPr lang="en-US" b="0" strike="sngStrike" dirty="0">
              <a:solidFill>
                <a:schemeClr val="bg1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b="0" strike="sngStrike" dirty="0">
                <a:solidFill>
                  <a:schemeClr val="bg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SB 2022 Safe Patient Limits – Standard Nurse Staffing Ratios</a:t>
            </a:r>
            <a:endParaRPr lang="en-US" b="0" strike="sngStrike" dirty="0">
              <a:solidFill>
                <a:schemeClr val="bg1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b="0" strike="sngStrike" dirty="0">
                <a:solidFill>
                  <a:schemeClr val="bg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SB 251 Surgical Techs</a:t>
            </a:r>
            <a:endParaRPr lang="en-US" b="0" strike="sngStrike" dirty="0">
              <a:solidFill>
                <a:schemeClr val="bg1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b="0" strike="sngStrike" dirty="0">
                <a:solidFill>
                  <a:schemeClr val="bg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HB 1598 Surgical Techs</a:t>
            </a:r>
            <a:endParaRPr lang="en-US" b="0" strike="sngStrike" dirty="0">
              <a:solidFill>
                <a:schemeClr val="bg1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b="0" strike="sngStrike" dirty="0">
                <a:solidFill>
                  <a:schemeClr val="bg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SB 1435 Hospital Panic Buttons</a:t>
            </a:r>
            <a:endParaRPr lang="en-US" b="0" strike="sngStrike" dirty="0">
              <a:solidFill>
                <a:schemeClr val="bg1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b="0" strike="sngStrike" dirty="0">
                <a:solidFill>
                  <a:schemeClr val="bg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SB 1579 Patient Rights</a:t>
            </a:r>
            <a:endParaRPr lang="en-US" b="0" strike="sngStrike" dirty="0">
              <a:solidFill>
                <a:schemeClr val="bg1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b="0" strike="sngStrike" dirty="0">
                <a:solidFill>
                  <a:schemeClr val="bg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SB 1679 Health Care Transparency</a:t>
            </a:r>
            <a:endParaRPr lang="en-US" b="0" strike="sngStrike" dirty="0">
              <a:solidFill>
                <a:schemeClr val="bg1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b="0" strike="sngStrike" dirty="0">
                <a:solidFill>
                  <a:schemeClr val="bg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HB 2904 Health Care Transparency</a:t>
            </a: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b="0" strike="sngStrike" dirty="0">
                <a:solidFill>
                  <a:schemeClr val="bg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SB 2437 Medicaid Doulas</a:t>
            </a: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b="0" strike="sngStrike" dirty="0">
                <a:solidFill>
                  <a:schemeClr val="bg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HB 2423 Medicaid Doulas</a:t>
            </a:r>
            <a:endParaRPr lang="en-US" strike="sngStrike" dirty="0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559FC41-E560-754F-A391-27086EB34391}"/>
              </a:ext>
            </a:extLst>
          </p:cNvPr>
          <p:cNvSpPr txBox="1"/>
          <p:nvPr/>
        </p:nvSpPr>
        <p:spPr>
          <a:xfrm>
            <a:off x="6499583" y="1519328"/>
            <a:ext cx="4982029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457200" rtl="0" eaLnBrk="1" fontAlgn="base" latinLnBrk="0" hangingPunct="1">
              <a:lnSpc>
                <a:spcPct val="90000"/>
              </a:lnSpc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strike="sng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Times New Roman" panose="02020603050405020304" pitchFamily="18" charset="0"/>
                <a:cs typeface="Calibri" panose="020F0502020204030204" pitchFamily="34" charset="0"/>
              </a:rPr>
              <a:t>SB 1808 Annual Hospital Report</a:t>
            </a:r>
            <a:endParaRPr kumimoji="0" lang="en-US" sz="2000" b="0" i="0" strike="sng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457200" rtl="0" eaLnBrk="1" fontAlgn="base" latinLnBrk="0" hangingPunct="1">
              <a:lnSpc>
                <a:spcPct val="90000"/>
              </a:lnSpc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strike="sng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Times New Roman" panose="02020603050405020304" pitchFamily="18" charset="0"/>
                <a:cs typeface="Calibri" panose="020F0502020204030204" pitchFamily="34" charset="0"/>
              </a:rPr>
              <a:t>HB 3674 Annual Hospital Report</a:t>
            </a:r>
            <a:endParaRPr kumimoji="0" lang="en-US" sz="2000" b="0" i="0" strike="sng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457200" rtl="0" eaLnBrk="1" fontAlgn="base" latinLnBrk="0" hangingPunct="1">
              <a:lnSpc>
                <a:spcPct val="90000"/>
              </a:lnSpc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strike="sng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Times New Roman" panose="02020603050405020304" pitchFamily="18" charset="0"/>
              </a:rPr>
              <a:t>HB 3856 Fair Patient Billing</a:t>
            </a:r>
          </a:p>
          <a:p>
            <a:pPr marL="285750" marR="0" lvl="0" indent="-285750" algn="l" defTabSz="457200" rtl="0" eaLnBrk="1" fontAlgn="base" latinLnBrk="0" hangingPunct="1">
              <a:lnSpc>
                <a:spcPct val="90000"/>
              </a:lnSpc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strike="sng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Times New Roman" panose="02020603050405020304" pitchFamily="18" charset="0"/>
              </a:rPr>
              <a:t>HB 3593 Fair Patient Billing</a:t>
            </a:r>
          </a:p>
          <a:p>
            <a:pPr marL="285750" marR="0" lvl="0" indent="-285750" algn="l" defTabSz="457200" rtl="0" eaLnBrk="1" fontAlgn="base" latinLnBrk="0" hangingPunct="1">
              <a:lnSpc>
                <a:spcPct val="90000"/>
              </a:lnSpc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strike="sng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Times New Roman" panose="02020603050405020304" pitchFamily="18" charset="0"/>
              </a:rPr>
              <a:t>SB 1223 Fair Patient Billing </a:t>
            </a:r>
          </a:p>
          <a:p>
            <a:pPr marL="285750" marR="0" lvl="0" indent="-285750" algn="l" defTabSz="457200" rtl="0" eaLnBrk="1" fontAlgn="base" latinLnBrk="0" hangingPunct="1">
              <a:lnSpc>
                <a:spcPct val="90000"/>
              </a:lnSpc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strike="sng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Times New Roman" panose="02020603050405020304" pitchFamily="18" charset="0"/>
              </a:rPr>
              <a:t>SB 2107 Hospital Billing Disclosures </a:t>
            </a:r>
          </a:p>
          <a:p>
            <a:pPr marL="285750" marR="0" lvl="0" indent="-285750" algn="l" defTabSz="457200" rtl="0" eaLnBrk="1" fontAlgn="base" latinLnBrk="0" hangingPunct="1">
              <a:lnSpc>
                <a:spcPct val="90000"/>
              </a:lnSpc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strike="sng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Times New Roman" panose="02020603050405020304" pitchFamily="18" charset="0"/>
                <a:cs typeface="Calibri" panose="020F0502020204030204" pitchFamily="34" charset="0"/>
              </a:rPr>
              <a:t>SB 232 Hospital Price Transparency </a:t>
            </a:r>
            <a:endParaRPr kumimoji="0" lang="en-US" sz="2000" b="0" i="0" strike="sng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457200" rtl="0" eaLnBrk="1" fontAlgn="base" latinLnBrk="0" hangingPunct="1">
              <a:lnSpc>
                <a:spcPct val="90000"/>
              </a:lnSpc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strike="sng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Times New Roman" panose="02020603050405020304" pitchFamily="18" charset="0"/>
              </a:rPr>
              <a:t>HB 1431 Fee Transparency </a:t>
            </a:r>
          </a:p>
          <a:p>
            <a:pPr marL="285750" marR="0" lvl="0" indent="-285750" algn="l" defTabSz="457200" rtl="0" eaLnBrk="1" fontAlgn="base" latinLnBrk="0" hangingPunct="1">
              <a:lnSpc>
                <a:spcPct val="90000"/>
              </a:lnSpc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strike="sng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Times New Roman" panose="02020603050405020304" pitchFamily="18" charset="0"/>
              </a:rPr>
              <a:t>HB 1434 Health Care Facility Fees </a:t>
            </a:r>
          </a:p>
          <a:p>
            <a:pPr marL="285750" marR="0" lvl="0" indent="-285750" algn="l" defTabSz="457200" rtl="0" eaLnBrk="1" fontAlgn="base" latinLnBrk="0" hangingPunct="1">
              <a:lnSpc>
                <a:spcPct val="90000"/>
              </a:lnSpc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strike="sng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Times New Roman" panose="02020603050405020304" pitchFamily="18" charset="0"/>
              </a:rPr>
              <a:t>SB 1974 Telehealth Facility Fees </a:t>
            </a:r>
          </a:p>
          <a:p>
            <a:pPr marL="285750" marR="0" lvl="0" indent="-285750" algn="l" defTabSz="457200" rtl="0" eaLnBrk="1" fontAlgn="base" latinLnBrk="0" hangingPunct="1">
              <a:lnSpc>
                <a:spcPct val="90000"/>
              </a:lnSpc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strike="sng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Times New Roman" panose="02020603050405020304" pitchFamily="18" charset="0"/>
              </a:rPr>
              <a:t>SB 2182 Facility Fees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E5C19A25-3211-6F09-64B7-7F9A4AECC4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rgbClr val="006689"/>
                </a:solidFill>
              </a:rPr>
              <a:t>Harmful Legislation </a:t>
            </a:r>
            <a:r>
              <a:rPr lang="en-US" dirty="0">
                <a:solidFill>
                  <a:srgbClr val="C00000"/>
                </a:solidFill>
              </a:rPr>
              <a:t>We Defeated </a:t>
            </a:r>
            <a:r>
              <a:rPr lang="en-US" dirty="0">
                <a:solidFill>
                  <a:srgbClr val="1A658F"/>
                </a:solidFill>
              </a:rPr>
              <a:t>in 2025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F4E9008-42CE-4843-9DE0-3E5AB63B0C31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Arial" charset="0"/>
                <a:ea typeface="Geneva" charset="-128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2C2C2C"/>
              </a:solidFill>
              <a:effectLst/>
              <a:uLnTx/>
              <a:uFillTx/>
              <a:latin typeface="Arial" charset="0"/>
              <a:ea typeface="Geneva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33376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8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2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4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6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8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2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4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6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8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2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4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6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8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2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uiExpand="1" build="allAtOnce"/>
      <p:bldP spid="26" grpId="0" uiExpand="1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7E26B91-6792-3E7E-72C5-640F299DE1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4E9008-42CE-4843-9DE0-3E5AB63B0C31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9CF4C3F-C5E3-FD4B-F0B3-5744B053D5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Unfinished Business: 340B</a:t>
            </a:r>
          </a:p>
        </p:txBody>
      </p: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63706E3D-6C89-974A-BA0E-E0083D97631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72017" y="1078992"/>
            <a:ext cx="10972800" cy="523220"/>
          </a:xfrm>
        </p:spPr>
        <p:txBody>
          <a:bodyPr>
            <a:spAutoFit/>
          </a:bodyPr>
          <a:lstStyle/>
          <a:p>
            <a:r>
              <a:rPr lang="en-US" sz="2800" b="0" dirty="0"/>
              <a:t>HB 2371 </a:t>
            </a:r>
            <a:r>
              <a:rPr lang="en-US" sz="2800" b="0" dirty="0">
                <a:latin typeface="Arial" panose="020B0604020202020204" pitchFamily="34" charset="0"/>
                <a:cs typeface="Arial" panose="020B0604020202020204" pitchFamily="34" charset="0"/>
              </a:rPr>
              <a:t>| SA 2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936F297-F4B2-6246-98E0-214DEB13B8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732" y="1876588"/>
            <a:ext cx="11091003" cy="970462"/>
          </a:xfrm>
          <a:prstGeom prst="rect">
            <a:avLst/>
          </a:prstGeom>
          <a:ln w="3175">
            <a:solidFill>
              <a:schemeClr val="tx1">
                <a:lumMod val="25000"/>
                <a:lumOff val="75000"/>
              </a:schemeClr>
            </a:solidFill>
          </a:ln>
          <a:effectLst>
            <a:outerShdw blurRad="165100" dist="635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EF22F4A-D062-5D46-B5D9-AC863C95C3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732" y="3393760"/>
            <a:ext cx="11091003" cy="227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234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5C6347-35B0-445F-9FE8-481A67A2B7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CD9B498-F328-CFA7-71CE-51F9812DCE2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4E9008-42CE-4843-9DE0-3E5AB63B0C31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31CAF33-3555-5ABC-3D92-6C094D626D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Busy Veto Session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997004-82BE-8C7B-AB42-EA856294929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dirty="0"/>
              <a:t>Immigration Enforcement (HB 1312)</a:t>
            </a:r>
          </a:p>
          <a:p>
            <a:pPr lvl="2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dirty="0"/>
              <a:t>Hospitals are to develop or revisit policies on how they interact with law enforcement</a:t>
            </a:r>
          </a:p>
          <a:p>
            <a:pPr lvl="3">
              <a:buClr>
                <a:schemeClr val="tx2"/>
              </a:buClr>
              <a:buFont typeface="Courier New" panose="02070309020205020404" pitchFamily="49" charset="0"/>
              <a:buChar char="­"/>
            </a:pPr>
            <a:r>
              <a:rPr lang="en-US" dirty="0">
                <a:solidFill>
                  <a:schemeClr val="tx1"/>
                </a:solidFill>
              </a:rPr>
              <a:t>Protocols for verifying law enforcement identity and authority, protecting patient privacy, and providing immigration rights information</a:t>
            </a:r>
          </a:p>
          <a:p>
            <a:pPr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dirty="0"/>
              <a:t>Aid in Dying (SB 1950) </a:t>
            </a:r>
          </a:p>
          <a:p>
            <a:pPr lvl="2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dirty="0"/>
              <a:t>Allows a patient with less than 6 months to live to request life-ending medication</a:t>
            </a:r>
          </a:p>
          <a:p>
            <a:pPr lvl="2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dirty="0"/>
              <a:t>Physicians and hospitals are not required to offer this type of service</a:t>
            </a:r>
          </a:p>
          <a:p>
            <a:pPr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dirty="0"/>
              <a:t>Commercial Behavioral Health Reform (HB 1085)</a:t>
            </a:r>
          </a:p>
          <a:p>
            <a:pPr lvl="2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dirty="0"/>
              <a:t>Creates rate floor for services, expands coverage requirements, and provider reimbursement protections</a:t>
            </a:r>
            <a:endParaRPr lang="en-US" b="1" dirty="0"/>
          </a:p>
          <a:p>
            <a:pPr marL="130175" lvl="1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b="1" dirty="0"/>
              <a:t>Immunization and Safety (HB 767)</a:t>
            </a:r>
          </a:p>
          <a:p>
            <a:pPr marL="808038" lvl="2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dirty="0"/>
              <a:t>Establishes authority for IDPH to establish immunization guidelines for Illinois</a:t>
            </a:r>
          </a:p>
          <a:p>
            <a:pPr marL="808038" lvl="2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dirty="0"/>
              <a:t>Requires insurance coverage to align with those guidelines</a:t>
            </a:r>
          </a:p>
          <a:p>
            <a:pPr marL="0" lvl="1" indent="-212725">
              <a:buClr>
                <a:schemeClr val="tx2"/>
              </a:buClr>
            </a:pPr>
            <a:endParaRPr lang="en-US" dirty="0"/>
          </a:p>
          <a:p>
            <a:pPr marL="0" lvl="1" indent="-212725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87067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7FE9EDD-0F5F-0144-9743-4F9147A638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2865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A459BC8-20B7-17F0-F283-ADE6F72251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4E9008-42CE-4843-9DE0-3E5AB63B0C31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78F66A8A-1031-144E-BCA4-DABA2B795A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981" y="617924"/>
            <a:ext cx="10664906" cy="720197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sz="4800" b="0" dirty="0">
                <a:solidFill>
                  <a:schemeClr val="bg1"/>
                </a:solidFill>
              </a:rPr>
              <a:t>Looking Ahead to 2026</a:t>
            </a:r>
          </a:p>
        </p:txBody>
      </p:sp>
    </p:spTree>
    <p:extLst>
      <p:ext uri="{BB962C8B-B14F-4D97-AF65-F5344CB8AC3E}">
        <p14:creationId xmlns:p14="http://schemas.microsoft.com/office/powerpoint/2010/main" val="2237509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A47F4A-50EC-4221-C5BF-536017D26C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4E9008-42CE-4843-9DE0-3E5AB63B0C31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AAF9BEA5-7D53-1C43-AA57-93A964A49A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732" y="447725"/>
            <a:ext cx="11392608" cy="535531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dirty="0"/>
              <a:t>Given Current Environment, D-         is Paramount   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8B18D66-9B22-EF4A-A33A-E5CC604A17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0" y="1337310"/>
            <a:ext cx="12192000" cy="49491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625A0FC-390D-8447-8012-C496B99CBCD1}"/>
              </a:ext>
            </a:extLst>
          </p:cNvPr>
          <p:cNvSpPr/>
          <p:nvPr/>
        </p:nvSpPr>
        <p:spPr>
          <a:xfrm>
            <a:off x="-1" y="1337310"/>
            <a:ext cx="12192001" cy="4949190"/>
          </a:xfrm>
          <a:prstGeom prst="rect">
            <a:avLst/>
          </a:prstGeom>
          <a:solidFill>
            <a:srgbClr val="C00000">
              <a:alpha val="6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EF092E08-A840-9E4C-880E-5A1D1FD20A03}"/>
              </a:ext>
            </a:extLst>
          </p:cNvPr>
          <p:cNvSpPr txBox="1">
            <a:spLocks/>
          </p:cNvSpPr>
          <p:nvPr/>
        </p:nvSpPr>
        <p:spPr>
          <a:xfrm>
            <a:off x="4284551" y="1709776"/>
            <a:ext cx="7294039" cy="410881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+mn-lt"/>
                <a:ea typeface="Geneva" charset="-128"/>
                <a:cs typeface="Georgia"/>
              </a:defRPr>
            </a:lvl1pPr>
            <a:lvl2pPr marL="1270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tabLst/>
              <a:defRPr sz="2000" kern="1200">
                <a:solidFill>
                  <a:schemeClr val="tx1"/>
                </a:solidFill>
                <a:latin typeface="+mn-lt"/>
                <a:ea typeface="Geneva" charset="-128"/>
                <a:cs typeface="+mn-cs"/>
              </a:defRPr>
            </a:lvl2pPr>
            <a:lvl3pPr marL="690563" indent="-2254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Geneva" charset="-128"/>
                <a:cs typeface="+mn-cs"/>
              </a:defRPr>
            </a:lvl3pPr>
            <a:lvl4pPr marL="915988" indent="-22542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tabLst/>
              <a:defRPr sz="1800" kern="1200">
                <a:solidFill>
                  <a:schemeClr val="bg1">
                    <a:lumMod val="50000"/>
                  </a:schemeClr>
                </a:solidFill>
                <a:latin typeface="+mn-lt"/>
                <a:ea typeface="Geneva" charset="-128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Geneva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6538" lvl="1" indent="-223838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Additional Medicaid cuts or cuts impacting hospitals</a:t>
            </a:r>
          </a:p>
          <a:p>
            <a:pPr marL="236538" lvl="1" indent="-223838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Changes to non-profit property tax exemption</a:t>
            </a:r>
          </a:p>
          <a:p>
            <a:pPr marL="236538" lvl="1" indent="-223838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PILOTs </a:t>
            </a:r>
          </a:p>
          <a:p>
            <a:pPr marL="236538" lvl="1" indent="-223838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Staffing ratios</a:t>
            </a:r>
          </a:p>
          <a:p>
            <a:pPr marL="236538" lvl="1" indent="-223838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Threats to hospital finances (facility fees)</a:t>
            </a:r>
          </a:p>
          <a:p>
            <a:pPr marL="236538" lvl="1" indent="-223838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New hospital regulations or requirements </a:t>
            </a:r>
          </a:p>
          <a:p>
            <a:pPr marL="236538" lvl="1" indent="-223838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Changes to charity care or financial assistance requirements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DF6D11-8372-D14A-A3D6-3F996EAB6D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8036" y="400983"/>
            <a:ext cx="866182" cy="629013"/>
          </a:xfrm>
          <a:prstGeom prst="rect">
            <a:avLst/>
          </a:prstGeom>
        </p:spPr>
      </p:pic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C1A0F26B-734B-3042-B488-A62284A8E2A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72017" y="1239012"/>
            <a:ext cx="10972800" cy="4526280"/>
          </a:xfrm>
        </p:spPr>
        <p:txBody>
          <a:bodyPr wrap="square">
            <a:spAutoFit/>
          </a:bodyPr>
          <a:lstStyle/>
          <a:p>
            <a:pPr marL="11113" indent="-11113"/>
            <a:r>
              <a:rPr lang="en-US" sz="17000" spc="-800" dirty="0">
                <a:solidFill>
                  <a:schemeClr val="bg1"/>
                </a:solidFill>
              </a:rPr>
              <a:t>No!</a:t>
            </a:r>
          </a:p>
        </p:txBody>
      </p:sp>
    </p:spTree>
    <p:extLst>
      <p:ext uri="{BB962C8B-B14F-4D97-AF65-F5344CB8AC3E}">
        <p14:creationId xmlns:p14="http://schemas.microsoft.com/office/powerpoint/2010/main" val="560645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2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2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2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72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92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12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32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allAtOnce"/>
      <p:bldP spid="18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B15898E-D7BA-D869-F91C-3FF6368A1A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4E9008-42CE-4843-9DE0-3E5AB63B0C31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Arial" panose="020B0604020202020204"/>
                <a:ea typeface="Geneva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2C2C2C"/>
              </a:solidFill>
              <a:effectLst/>
              <a:uLnTx/>
              <a:uFillTx/>
              <a:latin typeface="Arial" panose="020B0604020202020204"/>
              <a:ea typeface="Geneva" charset="-128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78C6BCE-0032-747C-0C2F-978670DD2AE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Implement Health Care Workforce Task Force Act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C65FA2-4D94-B564-86CF-9E9FD3DA7A3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72017" y="1078992"/>
            <a:ext cx="10972800" cy="4507388"/>
          </a:xfrm>
        </p:spPr>
        <p:txBody>
          <a:bodyPr>
            <a:spAutoFit/>
          </a:bodyPr>
          <a:lstStyle/>
          <a:p>
            <a:pPr marL="0" indent="0">
              <a:spcBef>
                <a:spcPts val="0"/>
              </a:spcBef>
              <a:buClr>
                <a:srgbClr val="006689"/>
              </a:buClr>
              <a:defRPr/>
            </a:pPr>
            <a:r>
              <a:rPr lang="en-US" sz="2000" dirty="0">
                <a:solidFill>
                  <a:srgbClr val="2C2C2C"/>
                </a:solidFill>
                <a:cs typeface="Times New Roman" panose="02020603050405020304" pitchFamily="18" charset="0"/>
              </a:rPr>
              <a:t>Healthcare Workforce Task Force </a:t>
            </a:r>
          </a:p>
          <a:p>
            <a:pPr marL="180975" marR="0" lvl="2" indent="-1698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689"/>
              </a:buClr>
              <a:buSzTx/>
              <a:buFont typeface="Arial" charset="0"/>
              <a:buChar char="•"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Arial" panose="020B0604020202020204"/>
                <a:ea typeface="Geneva" charset="-128"/>
                <a:cs typeface="+mn-cs"/>
              </a:rPr>
              <a:t>2025 IHA Advocacy Priority </a:t>
            </a:r>
          </a:p>
          <a:p>
            <a:pPr marL="180975" marR="0" lvl="2" indent="-1698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689"/>
              </a:buClr>
              <a:buSzTx/>
              <a:buFont typeface="Arial" charset="0"/>
              <a:buChar char="•"/>
              <a:defRPr/>
            </a:pPr>
            <a:r>
              <a:rPr lang="en-US" sz="1800" dirty="0">
                <a:solidFill>
                  <a:srgbClr val="2C2C2C"/>
                </a:solidFill>
                <a:latin typeface="Arial" panose="020B0604020202020204"/>
              </a:rPr>
              <a:t>Signed by Governor in August </a:t>
            </a:r>
          </a:p>
          <a:p>
            <a:pPr marL="180975" marR="0" lvl="2" indent="-1698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689"/>
              </a:buClr>
              <a:buSzTx/>
              <a:buFont typeface="Arial" charset="0"/>
              <a:buChar char="•"/>
              <a:defRPr/>
            </a:pPr>
            <a:r>
              <a:rPr lang="en-US" sz="1800" dirty="0">
                <a:solidFill>
                  <a:srgbClr val="2C2C2C"/>
                </a:solidFill>
                <a:latin typeface="Arial" panose="020B0604020202020204"/>
              </a:rPr>
              <a:t>Effective January 1, 2026 </a:t>
            </a:r>
            <a:endParaRPr lang="en-US" sz="2400" dirty="0">
              <a:solidFill>
                <a:srgbClr val="2C2C2C"/>
              </a:solidFill>
              <a:cs typeface="Times New Roman" panose="02020603050405020304" pitchFamily="18" charset="0"/>
            </a:endParaRPr>
          </a:p>
          <a:p>
            <a:pPr marL="0" indent="0">
              <a:spcBef>
                <a:spcPts val="1500"/>
              </a:spcBef>
              <a:buClr>
                <a:srgbClr val="006689"/>
              </a:buClr>
              <a:defRPr/>
            </a:pPr>
            <a:r>
              <a:rPr lang="en-US" sz="2000" dirty="0">
                <a:solidFill>
                  <a:srgbClr val="2C2C2C"/>
                </a:solidFill>
                <a:cs typeface="Times New Roman" panose="02020603050405020304" pitchFamily="18" charset="0"/>
              </a:rPr>
              <a:t>Key Issues Task Force Will Consider </a:t>
            </a:r>
          </a:p>
          <a:p>
            <a:pPr marL="180975" lvl="2" indent="-169863">
              <a:buClr>
                <a:srgbClr val="006689"/>
              </a:buClr>
              <a:defRPr/>
            </a:pPr>
            <a:r>
              <a:rPr lang="en-US" sz="1800" dirty="0">
                <a:solidFill>
                  <a:srgbClr val="2C2C2C"/>
                </a:solidFill>
                <a:latin typeface="Arial" panose="020B0604020202020204"/>
              </a:rPr>
              <a:t>Strengthening healthcare worker recruitment and retention</a:t>
            </a:r>
          </a:p>
          <a:p>
            <a:pPr marL="180975" lvl="2" indent="-169863">
              <a:buClr>
                <a:srgbClr val="006689"/>
              </a:buClr>
              <a:defRPr/>
            </a:pPr>
            <a:r>
              <a:rPr lang="en-US" sz="1800" dirty="0">
                <a:solidFill>
                  <a:srgbClr val="2C2C2C"/>
                </a:solidFill>
                <a:latin typeface="Arial" panose="020B0604020202020204"/>
              </a:rPr>
              <a:t>Improving the state licensure process</a:t>
            </a:r>
          </a:p>
          <a:p>
            <a:pPr marL="180975" lvl="2" indent="-169863">
              <a:buClr>
                <a:srgbClr val="006689"/>
              </a:buClr>
              <a:defRPr/>
            </a:pPr>
            <a:r>
              <a:rPr lang="en-US" sz="1800" dirty="0">
                <a:solidFill>
                  <a:srgbClr val="2C2C2C"/>
                </a:solidFill>
                <a:latin typeface="Arial" panose="020B0604020202020204"/>
              </a:rPr>
              <a:t>Expanding workforce pipeline and training programs</a:t>
            </a:r>
          </a:p>
          <a:p>
            <a:pPr marL="180975" lvl="2" indent="-169863">
              <a:buClr>
                <a:srgbClr val="006689"/>
              </a:buClr>
              <a:defRPr/>
            </a:pPr>
            <a:r>
              <a:rPr lang="en-US" sz="1800" dirty="0">
                <a:solidFill>
                  <a:srgbClr val="2C2C2C"/>
                </a:solidFill>
                <a:latin typeface="Arial" panose="020B0604020202020204"/>
              </a:rPr>
              <a:t>Reducing workplace violence and enhancing safety</a:t>
            </a:r>
          </a:p>
          <a:p>
            <a:pPr marL="180975" lvl="2" indent="-169863">
              <a:buClr>
                <a:srgbClr val="006689"/>
              </a:buClr>
              <a:defRPr/>
            </a:pPr>
            <a:r>
              <a:rPr lang="en-US" sz="1800" dirty="0">
                <a:solidFill>
                  <a:srgbClr val="2C2C2C"/>
                </a:solidFill>
                <a:latin typeface="Arial" panose="020B0604020202020204"/>
              </a:rPr>
              <a:t>Promoting access to healthcare careers across Illinois</a:t>
            </a:r>
          </a:p>
          <a:p>
            <a:pPr marL="180975" lvl="2" indent="-169863">
              <a:buClr>
                <a:srgbClr val="006689"/>
              </a:buClr>
              <a:defRPr/>
            </a:pPr>
            <a:r>
              <a:rPr lang="en-US" sz="1800" dirty="0">
                <a:solidFill>
                  <a:srgbClr val="2C2C2C"/>
                </a:solidFill>
                <a:latin typeface="Arial" panose="020B0604020202020204"/>
              </a:rPr>
              <a:t>Assessing the impact of medical liability environment on workforce </a:t>
            </a:r>
          </a:p>
          <a:p>
            <a:pPr marL="0" indent="0">
              <a:spcBef>
                <a:spcPts val="1500"/>
              </a:spcBef>
              <a:buClr>
                <a:srgbClr val="006689"/>
              </a:buClr>
              <a:defRPr/>
            </a:pPr>
            <a:r>
              <a:rPr lang="en-US" sz="2000" dirty="0">
                <a:solidFill>
                  <a:srgbClr val="2C2C2C"/>
                </a:solidFill>
                <a:cs typeface="Times New Roman" panose="02020603050405020304" pitchFamily="18" charset="0"/>
              </a:rPr>
              <a:t>Task Force Will Make Recommendations to General Assembly for 2027</a:t>
            </a:r>
            <a:endParaRPr lang="en-US" sz="2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88AE508-96F4-174F-B3BD-1641D55ABB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7923" y="1792422"/>
            <a:ext cx="2951338" cy="2253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301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1F47D2-C4F1-F919-496E-BFCDB218F7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A7E375-C1AC-4CF8-2EB0-84C94F374B2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4E9008-42CE-4843-9DE0-3E5AB63B0C31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Arial" panose="020B0604020202020204"/>
                <a:ea typeface="Geneva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2C2C2C"/>
              </a:solidFill>
              <a:effectLst/>
              <a:uLnTx/>
              <a:uFillTx/>
              <a:latin typeface="Arial" panose="020B0604020202020204"/>
              <a:ea typeface="Geneva" charset="-128"/>
              <a:cs typeface="+mn-c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15D055-E113-FEEF-4855-D2A3A26B0D7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72018" y="1533508"/>
            <a:ext cx="8270048" cy="3671774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buClr>
                <a:srgbClr val="006689"/>
              </a:buClr>
              <a:defRPr/>
            </a:pPr>
            <a:r>
              <a:rPr lang="en-US" sz="2000" dirty="0">
                <a:solidFill>
                  <a:srgbClr val="2C2C2C"/>
                </a:solidFill>
                <a:cs typeface="Times New Roman" panose="02020603050405020304" pitchFamily="18" charset="0"/>
              </a:rPr>
              <a:t>Medicaid MCO Reform</a:t>
            </a:r>
          </a:p>
          <a:p>
            <a:pPr marL="180975" marR="0" lvl="2" indent="-169863" defTabSz="914400" latinLnBrk="0">
              <a:lnSpc>
                <a:spcPct val="100000"/>
              </a:lnSpc>
              <a:buClr>
                <a:srgbClr val="006689"/>
              </a:buClr>
              <a:buSzTx/>
              <a:defRPr/>
            </a:pPr>
            <a:r>
              <a:rPr lang="en-US" sz="1800" dirty="0">
                <a:solidFill>
                  <a:srgbClr val="2C2C2C"/>
                </a:solidFill>
                <a:latin typeface="Arial" panose="020B0604020202020204"/>
              </a:rPr>
              <a:t>2024 IHA Advocacy Priority </a:t>
            </a:r>
          </a:p>
          <a:p>
            <a:pPr marL="180975" marR="0" lvl="2" indent="-169863" defTabSz="914400" latinLnBrk="0">
              <a:lnSpc>
                <a:spcPct val="100000"/>
              </a:lnSpc>
              <a:buClr>
                <a:srgbClr val="006689"/>
              </a:buClr>
              <a:buSzTx/>
              <a:defRPr/>
            </a:pPr>
            <a:r>
              <a:rPr lang="en-US" sz="1800" dirty="0">
                <a:solidFill>
                  <a:srgbClr val="2C2C2C"/>
                </a:solidFill>
                <a:latin typeface="Arial" panose="020B0604020202020204"/>
              </a:rPr>
              <a:t>Legislation had three buckets: standardization and transparency; 72-hour rule; and Gold Card program </a:t>
            </a:r>
          </a:p>
          <a:p>
            <a:pPr marL="0" indent="0">
              <a:spcBef>
                <a:spcPts val="1500"/>
              </a:spcBef>
              <a:buClr>
                <a:srgbClr val="006689"/>
              </a:buClr>
              <a:defRPr/>
            </a:pPr>
            <a:r>
              <a:rPr lang="en-US" sz="2000" dirty="0">
                <a:solidFill>
                  <a:srgbClr val="2C2C2C"/>
                </a:solidFill>
                <a:cs typeface="Times New Roman" panose="02020603050405020304" pitchFamily="18" charset="0"/>
              </a:rPr>
              <a:t>Standardization and Transparency Rules </a:t>
            </a:r>
          </a:p>
          <a:p>
            <a:pPr marL="180975" lvl="2" indent="-169863">
              <a:buClr>
                <a:srgbClr val="006689"/>
              </a:buClr>
              <a:defRPr/>
            </a:pPr>
            <a:r>
              <a:rPr lang="en-US" sz="1800" dirty="0">
                <a:solidFill>
                  <a:srgbClr val="2C2C2C"/>
                </a:solidFill>
                <a:latin typeface="Arial" panose="020B0604020202020204"/>
              </a:rPr>
              <a:t>Emergency rules effective July 1; permanent rules pending </a:t>
            </a:r>
          </a:p>
          <a:p>
            <a:pPr marL="180975" lvl="2" indent="-169863">
              <a:buClr>
                <a:srgbClr val="006689"/>
              </a:buClr>
              <a:defRPr/>
            </a:pPr>
            <a:r>
              <a:rPr lang="en-US" sz="1800" dirty="0">
                <a:solidFill>
                  <a:srgbClr val="2C2C2C"/>
                </a:solidFill>
                <a:latin typeface="Arial" panose="020B0604020202020204"/>
              </a:rPr>
              <a:t>IHA coordinating implementation with members and MCOs</a:t>
            </a:r>
          </a:p>
          <a:p>
            <a:pPr marL="0" indent="0">
              <a:spcBef>
                <a:spcPts val="1500"/>
              </a:spcBef>
              <a:buClr>
                <a:srgbClr val="006689"/>
              </a:buClr>
              <a:defRPr/>
            </a:pPr>
            <a:r>
              <a:rPr lang="en-US" sz="2000" dirty="0">
                <a:solidFill>
                  <a:srgbClr val="2C2C2C"/>
                </a:solidFill>
                <a:cs typeface="Times New Roman" panose="02020603050405020304" pitchFamily="18" charset="0"/>
              </a:rPr>
              <a:t>72-Hour Rule and Gold Card </a:t>
            </a:r>
          </a:p>
          <a:p>
            <a:pPr marL="180975" lvl="2" indent="-169863">
              <a:buClr>
                <a:srgbClr val="006689"/>
              </a:buClr>
              <a:defRPr/>
            </a:pPr>
            <a:r>
              <a:rPr lang="en-US" sz="1800" dirty="0">
                <a:solidFill>
                  <a:srgbClr val="2C2C2C"/>
                </a:solidFill>
                <a:latin typeface="Arial" panose="020B0604020202020204"/>
              </a:rPr>
              <a:t>Effective July 1, 2026 </a:t>
            </a:r>
          </a:p>
          <a:p>
            <a:pPr marL="180975" lvl="2" indent="-169863">
              <a:buClr>
                <a:srgbClr val="006689"/>
              </a:buClr>
              <a:defRPr/>
            </a:pPr>
            <a:r>
              <a:rPr lang="en-US" sz="1800" dirty="0">
                <a:solidFill>
                  <a:srgbClr val="2C2C2C"/>
                </a:solidFill>
                <a:latin typeface="Arial" panose="020B0604020202020204"/>
              </a:rPr>
              <a:t>MCOs indicate significant price tag </a:t>
            </a:r>
          </a:p>
        </p:txBody>
      </p:sp>
      <p:sp>
        <p:nvSpPr>
          <p:cNvPr id="16" name="Title 11">
            <a:extLst>
              <a:ext uri="{FF2B5EF4-FFF2-40B4-BE49-F238E27FC236}">
                <a16:creationId xmlns:a16="http://schemas.microsoft.com/office/drawing/2014/main" id="{92182D32-97C2-6B4A-BBE2-BA83246665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2018" y="528609"/>
            <a:ext cx="11053727" cy="535531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dirty="0"/>
              <a:t>Implement Medicaid MCO Prior Auth Reforms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A355AE4-521A-2F45-8650-64F8E34CDF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8111" y="1435929"/>
            <a:ext cx="2761150" cy="276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84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34F57EB-8248-1316-7216-316E8B65DD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4E9008-42CE-4843-9DE0-3E5AB63B0C31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2223FE7-0928-E979-C1F3-0D9D0026B0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4B556D-941D-C567-06D8-3588341605E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lvl="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b="0" dirty="0"/>
              <a:t>Discuss the current political landscape</a:t>
            </a:r>
          </a:p>
          <a:p>
            <a:pPr lvl="0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b="0" dirty="0"/>
          </a:p>
          <a:p>
            <a:pPr lvl="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b="0" dirty="0"/>
              <a:t>Appraise the shifting federal regulatory space and its impact on healthcare finances and operations</a:t>
            </a:r>
          </a:p>
          <a:p>
            <a:pPr lvl="0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b="0" dirty="0"/>
          </a:p>
          <a:p>
            <a:pPr lvl="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b="0" dirty="0"/>
              <a:t>Describe State and Federal advocacy priorities for Illinois hospitals, including results of Veto Session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319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532FC-1690-B43A-903E-C8C45898AD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9E2C214-FD8E-DB95-854F-5B2949CC55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4E9008-42CE-4843-9DE0-3E5AB63B0C31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Arial" panose="020B0604020202020204"/>
                <a:ea typeface="Geneva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2C2C2C"/>
              </a:solidFill>
              <a:effectLst/>
              <a:uLnTx/>
              <a:uFillTx/>
              <a:latin typeface="Arial" panose="020B0604020202020204"/>
              <a:ea typeface="Geneva" charset="-128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BC1CF6F-EA14-A20C-EC33-AED5AF2A9C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Other Key State Advocacy Issues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0EAD0A-21C4-B24A-CB81-5932788994C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72018" y="1547890"/>
            <a:ext cx="6732650" cy="4647426"/>
          </a:xfrm>
        </p:spPr>
        <p:txBody>
          <a:bodyPr wrap="square">
            <a:spAutoFit/>
          </a:bodyPr>
          <a:lstStyle/>
          <a:p>
            <a:pPr marL="180975" lvl="2" indent="-169863">
              <a:spcBef>
                <a:spcPts val="1200"/>
              </a:spcBef>
              <a:buClr>
                <a:srgbClr val="006689"/>
              </a:buClr>
              <a:defRPr/>
            </a:pPr>
            <a:r>
              <a:rPr lang="en-US" sz="2400" dirty="0">
                <a:solidFill>
                  <a:srgbClr val="2C2C2C"/>
                </a:solidFill>
                <a:latin typeface="Arial" panose="020B0604020202020204"/>
              </a:rPr>
              <a:t>Illinois State-Based Exchange </a:t>
            </a:r>
          </a:p>
          <a:p>
            <a:pPr marL="180975" lvl="2" indent="-169863">
              <a:spcBef>
                <a:spcPts val="1200"/>
              </a:spcBef>
              <a:buClr>
                <a:srgbClr val="006689"/>
              </a:buClr>
              <a:defRPr/>
            </a:pPr>
            <a:endParaRPr lang="en-US" sz="2400" dirty="0">
              <a:solidFill>
                <a:srgbClr val="2C2C2C"/>
              </a:solidFill>
              <a:latin typeface="Arial" panose="020B0604020202020204"/>
            </a:endParaRPr>
          </a:p>
          <a:p>
            <a:pPr marL="180975" lvl="2" indent="-169863">
              <a:spcBef>
                <a:spcPts val="1200"/>
              </a:spcBef>
              <a:buClr>
                <a:srgbClr val="006689"/>
              </a:buClr>
              <a:defRPr/>
            </a:pPr>
            <a:r>
              <a:rPr lang="en-US" sz="2400" dirty="0">
                <a:solidFill>
                  <a:srgbClr val="2C2C2C"/>
                </a:solidFill>
                <a:latin typeface="Arial" panose="020B0604020202020204"/>
              </a:rPr>
              <a:t>Commercial Payer Practices</a:t>
            </a:r>
          </a:p>
          <a:p>
            <a:pPr marL="180975" lvl="2" indent="-169863">
              <a:spcBef>
                <a:spcPts val="1200"/>
              </a:spcBef>
              <a:buClr>
                <a:srgbClr val="006689"/>
              </a:buClr>
              <a:defRPr/>
            </a:pPr>
            <a:endParaRPr lang="en-US" sz="2400" dirty="0">
              <a:solidFill>
                <a:srgbClr val="2C2C2C"/>
              </a:solidFill>
              <a:latin typeface="Arial" panose="020B0604020202020204"/>
            </a:endParaRPr>
          </a:p>
          <a:p>
            <a:pPr marL="180975" lvl="2" indent="-169863">
              <a:spcBef>
                <a:spcPts val="1200"/>
              </a:spcBef>
              <a:buClr>
                <a:srgbClr val="006689"/>
              </a:buClr>
              <a:defRPr/>
            </a:pPr>
            <a:r>
              <a:rPr lang="en-US" sz="2400" dirty="0">
                <a:solidFill>
                  <a:srgbClr val="2C2C2C"/>
                </a:solidFill>
                <a:latin typeface="Arial" panose="020B0604020202020204"/>
              </a:rPr>
              <a:t>Behavioral Health</a:t>
            </a:r>
          </a:p>
          <a:p>
            <a:pPr marL="180975" lvl="2" indent="-169863">
              <a:spcBef>
                <a:spcPts val="1200"/>
              </a:spcBef>
              <a:buClr>
                <a:srgbClr val="006689"/>
              </a:buClr>
              <a:defRPr/>
            </a:pPr>
            <a:endParaRPr lang="en-US" sz="2400" dirty="0">
              <a:solidFill>
                <a:srgbClr val="2C2C2C"/>
              </a:solidFill>
              <a:latin typeface="Arial" panose="020B0604020202020204"/>
            </a:endParaRPr>
          </a:p>
          <a:p>
            <a:pPr marL="180975" lvl="2" indent="-169863">
              <a:spcBef>
                <a:spcPts val="1200"/>
              </a:spcBef>
              <a:buClr>
                <a:srgbClr val="006689"/>
              </a:buClr>
              <a:defRPr/>
            </a:pPr>
            <a:r>
              <a:rPr lang="en-US" sz="2400" dirty="0">
                <a:solidFill>
                  <a:srgbClr val="2C2C2C"/>
                </a:solidFill>
                <a:latin typeface="Arial" panose="020B0604020202020204"/>
              </a:rPr>
              <a:t>Medical Debt</a:t>
            </a:r>
          </a:p>
          <a:p>
            <a:pPr marL="180975" lvl="2" indent="-169863">
              <a:spcBef>
                <a:spcPts val="1200"/>
              </a:spcBef>
              <a:buClr>
                <a:srgbClr val="006689"/>
              </a:buClr>
              <a:defRPr/>
            </a:pPr>
            <a:endParaRPr lang="en-US" sz="2400" dirty="0">
              <a:solidFill>
                <a:srgbClr val="2C2C2C"/>
              </a:solidFill>
              <a:latin typeface="Arial" panose="020B0604020202020204"/>
            </a:endParaRPr>
          </a:p>
          <a:p>
            <a:pPr marL="180975" lvl="2" indent="-169863">
              <a:spcBef>
                <a:spcPts val="1200"/>
              </a:spcBef>
              <a:buClr>
                <a:srgbClr val="006689"/>
              </a:buClr>
              <a:defRPr/>
            </a:pPr>
            <a:r>
              <a:rPr lang="en-US" sz="2400" dirty="0">
                <a:solidFill>
                  <a:srgbClr val="2C2C2C"/>
                </a:solidFill>
                <a:latin typeface="Arial" panose="020B0604020202020204"/>
              </a:rPr>
              <a:t>Small Format Hospitals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4A415D0-F580-704B-9D96-54246F73BD9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0678"/>
          <a:stretch/>
        </p:blipFill>
        <p:spPr>
          <a:xfrm>
            <a:off x="8583562" y="1179873"/>
            <a:ext cx="2682628" cy="4661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4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993A13-786A-E107-A628-208D1528F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9B2F4-6E49-1546-E144-A01F47C4BF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1696" y="3367445"/>
            <a:ext cx="9578192" cy="707886"/>
          </a:xfrm>
        </p:spPr>
        <p:txBody>
          <a:bodyPr/>
          <a:lstStyle/>
          <a:p>
            <a:r>
              <a:rPr lang="en-US" sz="4000" dirty="0"/>
              <a:t>Shifting to Federal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047310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F8D17B-1C63-4348-CA88-F33475028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153BDAA-5A94-943E-5A64-BC82B662A5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F4E9008-42CE-4843-9DE0-3E5AB63B0C31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Arial" charset="0"/>
                <a:ea typeface="Geneva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2C2C2C"/>
              </a:solidFill>
              <a:effectLst/>
              <a:uLnTx/>
              <a:uFillTx/>
              <a:latin typeface="Arial" charset="0"/>
              <a:ea typeface="Geneva" charset="-128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05D6904-D29A-10F7-80C0-87365D1AF3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6688" y="273065"/>
            <a:ext cx="11538623" cy="584775"/>
          </a:xfrm>
        </p:spPr>
        <p:txBody>
          <a:bodyPr/>
          <a:lstStyle/>
          <a:p>
            <a:pPr>
              <a:tabLst>
                <a:tab pos="117475" algn="l"/>
                <a:tab pos="174625" algn="l"/>
                <a:tab pos="233363" algn="l"/>
              </a:tabLst>
            </a:pPr>
            <a:r>
              <a:rPr lang="en-US" dirty="0">
                <a:solidFill>
                  <a:schemeClr val="accent1"/>
                </a:solidFill>
              </a:rPr>
              <a:t> Medicaid Cuts Under H.R.1 – 3 Primary Categories</a:t>
            </a:r>
            <a:endParaRPr lang="en-US" sz="4000" dirty="0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F4D197-64AF-AB24-C27D-429679361BBB}"/>
              </a:ext>
            </a:extLst>
          </p:cNvPr>
          <p:cNvSpPr txBox="1"/>
          <p:nvPr/>
        </p:nvSpPr>
        <p:spPr>
          <a:xfrm>
            <a:off x="398978" y="1178522"/>
            <a:ext cx="8155742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4488" marR="0" lvl="0" indent="-28575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689"/>
              </a:buClr>
              <a:buSzTx/>
              <a:buFontTx/>
              <a:buNone/>
              <a:tabLst>
                <a:tab pos="628650" algn="l"/>
              </a:tabLst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Arial" charset="0"/>
                <a:ea typeface="Geneva" charset="-128"/>
                <a:cs typeface="+mn-cs"/>
              </a:rPr>
              <a:t>Community Engagement Requirements: $325B</a:t>
            </a:r>
          </a:p>
          <a:p>
            <a:pPr marL="633413" marR="0" lvl="0" indent="-293688" algn="l" defTabSz="457200" rtl="0" eaLnBrk="1" fontAlgn="base" latinLnBrk="0" hangingPunct="1">
              <a:lnSpc>
                <a:spcPct val="100000"/>
              </a:lnSpc>
              <a:spcBef>
                <a:spcPts val="200"/>
              </a:spcBef>
              <a:spcAft>
                <a:spcPct val="0"/>
              </a:spcAft>
              <a:buClr>
                <a:srgbClr val="006B7B"/>
              </a:buClr>
              <a:buSzTx/>
              <a:buFont typeface="Arial" panose="020B0604020202020204" pitchFamily="34" charset="0"/>
              <a:buChar char="•"/>
              <a:tabLst>
                <a:tab pos="628650" algn="l"/>
              </a:tabLs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Arial" charset="0"/>
                <a:ea typeface="Geneva" charset="-128"/>
                <a:cs typeface="+mn-cs"/>
              </a:rPr>
              <a:t>80 hours per month targeting ACA expansion population  </a:t>
            </a:r>
          </a:p>
          <a:p>
            <a:pPr marL="633413" marR="0" lvl="0" indent="-293688" algn="l" defTabSz="457200" rtl="0" eaLnBrk="1" fontAlgn="base" latinLnBrk="0" hangingPunct="1">
              <a:lnSpc>
                <a:spcPct val="100000"/>
              </a:lnSpc>
              <a:spcBef>
                <a:spcPts val="200"/>
              </a:spcBef>
              <a:spcAft>
                <a:spcPct val="0"/>
              </a:spcAft>
              <a:buClr>
                <a:srgbClr val="006B7B"/>
              </a:buClr>
              <a:buSzTx/>
              <a:buFont typeface="Arial" panose="020B0604020202020204" pitchFamily="34" charset="0"/>
              <a:buChar char="•"/>
              <a:tabLst>
                <a:tab pos="628650" algn="l"/>
              </a:tabLs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Arial" charset="0"/>
                <a:ea typeface="Geneva" charset="-128"/>
                <a:cs typeface="+mn-cs"/>
              </a:rPr>
              <a:t>C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Arial" charset="0"/>
                <a:ea typeface="Geneva" charset="-128"/>
                <a:cs typeface="+mn-cs"/>
              </a:rPr>
              <a:t>ombination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Arial" charset="0"/>
                <a:ea typeface="Geneva" charset="-128"/>
                <a:cs typeface="+mn-cs"/>
              </a:rPr>
              <a:t> of work, job training, community service or enrollment in educational program</a:t>
            </a:r>
          </a:p>
          <a:p>
            <a:pPr marL="801688" marR="0" lvl="0" indent="-4572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689"/>
              </a:buClr>
              <a:buSzTx/>
              <a:buFont typeface="Arial" panose="020B0604020202020204" pitchFamily="34" charset="0"/>
              <a:buChar char="•"/>
              <a:tabLst>
                <a:tab pos="628650" algn="l"/>
              </a:tabLst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C2C2C"/>
              </a:solidFill>
              <a:effectLst/>
              <a:uLnTx/>
              <a:uFillTx/>
              <a:latin typeface="Arial" charset="0"/>
              <a:ea typeface="Geneva" charset="-128"/>
              <a:cs typeface="+mn-cs"/>
            </a:endParaRPr>
          </a:p>
          <a:p>
            <a:pPr marL="344488" marR="0" lvl="0" indent="-28575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689"/>
              </a:buClr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Arial" charset="0"/>
                <a:ea typeface="Geneva" charset="-128"/>
                <a:cs typeface="+mn-cs"/>
              </a:rPr>
              <a:t>Enrollment / Eligibility Changes: $145B</a:t>
            </a:r>
          </a:p>
          <a:p>
            <a:pPr marL="633413" marR="0" lvl="0" indent="-293688" algn="l" defTabSz="457200" rtl="0" eaLnBrk="1" fontAlgn="base" latinLnBrk="0" hangingPunct="1">
              <a:lnSpc>
                <a:spcPct val="100000"/>
              </a:lnSpc>
              <a:spcBef>
                <a:spcPts val="200"/>
              </a:spcBef>
              <a:spcAft>
                <a:spcPct val="0"/>
              </a:spcAft>
              <a:buClr>
                <a:srgbClr val="006689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Arial" charset="0"/>
                <a:ea typeface="Geneva" charset="-128"/>
                <a:cs typeface="+mn-cs"/>
              </a:rPr>
              <a:t>Bars HHS from implementing Biden-era rule streamlining enrollment process</a:t>
            </a:r>
          </a:p>
          <a:p>
            <a:pPr marL="633413" marR="0" lvl="0" indent="-293688" algn="l" defTabSz="457200" rtl="0" eaLnBrk="1" fontAlgn="base" latinLnBrk="0" hangingPunct="1">
              <a:lnSpc>
                <a:spcPct val="100000"/>
              </a:lnSpc>
              <a:spcBef>
                <a:spcPts val="200"/>
              </a:spcBef>
              <a:spcAft>
                <a:spcPct val="0"/>
              </a:spcAft>
              <a:buClr>
                <a:srgbClr val="006689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Arial" charset="0"/>
                <a:ea typeface="Geneva" charset="-128"/>
                <a:cs typeface="+mn-cs"/>
              </a:rPr>
              <a:t>Requires states to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Arial" charset="0"/>
                <a:ea typeface="Geneva" charset="-128"/>
                <a:cs typeface="+mn-cs"/>
              </a:rPr>
              <a:t>redetermine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Arial" charset="0"/>
                <a:ea typeface="Geneva" charset="-128"/>
                <a:cs typeface="+mn-cs"/>
              </a:rPr>
              <a:t> eligibility of ACA expansion population every six months </a:t>
            </a:r>
          </a:p>
          <a:p>
            <a:pPr marL="344488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689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2C2C2C"/>
              </a:solidFill>
              <a:effectLst/>
              <a:uLnTx/>
              <a:uFillTx/>
              <a:latin typeface="Arial" charset="0"/>
              <a:ea typeface="Geneva" charset="-128"/>
              <a:cs typeface="+mn-cs"/>
            </a:endParaRPr>
          </a:p>
          <a:p>
            <a:pPr marL="52388" marR="0" lvl="0" indent="635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689"/>
              </a:buClr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Arial" charset="0"/>
                <a:ea typeface="Geneva" charset="-128"/>
                <a:cs typeface="+mn-cs"/>
              </a:rPr>
              <a:t>Limiting Use of Provider Taxes and State Directed Payments (SDPs): $340B</a:t>
            </a:r>
          </a:p>
          <a:p>
            <a:pPr marL="633413" marR="0" lvl="0" indent="-293688" algn="l" defTabSz="457200" rtl="0" eaLnBrk="1" fontAlgn="base" latinLnBrk="0" hangingPunct="1">
              <a:lnSpc>
                <a:spcPct val="100000"/>
              </a:lnSpc>
              <a:spcBef>
                <a:spcPts val="200"/>
              </a:spcBef>
              <a:spcAft>
                <a:spcPct val="0"/>
              </a:spcAft>
              <a:buClr>
                <a:srgbClr val="006689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Arial" charset="0"/>
                <a:ea typeface="Geneva" charset="-128"/>
                <a:cs typeface="+mn-cs"/>
              </a:rPr>
              <a:t>Reduces provider tax safe harbor from 6% to 3.5% </a:t>
            </a:r>
          </a:p>
          <a:p>
            <a:pPr marL="633413" marR="0" lvl="0" indent="-293688" algn="l" defTabSz="457200" rtl="0" eaLnBrk="1" fontAlgn="base" latinLnBrk="0" hangingPunct="1">
              <a:lnSpc>
                <a:spcPct val="100000"/>
              </a:lnSpc>
              <a:spcBef>
                <a:spcPts val="200"/>
              </a:spcBef>
              <a:spcAft>
                <a:spcPct val="0"/>
              </a:spcAft>
              <a:buClr>
                <a:srgbClr val="006689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Arial" charset="0"/>
                <a:ea typeface="Geneva" charset="-128"/>
                <a:cs typeface="+mn-cs"/>
              </a:rPr>
              <a:t>Reduces SDPs from commercial rates to Medicare rates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65C3B42-96EA-CA83-7F17-791965D4E2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5293" y="1673589"/>
            <a:ext cx="3321915" cy="36880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848704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EB0FB-B377-1653-C89E-0D57339055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510342-9713-D50C-25F6-B60AC0A969D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F4E9008-42CE-4843-9DE0-3E5AB63B0C31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Arial" charset="0"/>
                <a:ea typeface="Geneva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2C2C2C"/>
              </a:solidFill>
              <a:effectLst/>
              <a:uLnTx/>
              <a:uFillTx/>
              <a:latin typeface="Arial" charset="0"/>
              <a:ea typeface="Geneva" charset="-128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EE97579-C275-A112-4999-870880BBF2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4322" y="441326"/>
            <a:ext cx="11736034" cy="385482"/>
          </a:xfrm>
        </p:spPr>
        <p:txBody>
          <a:bodyPr/>
          <a:lstStyle/>
          <a:p>
            <a:r>
              <a:rPr lang="en-US">
                <a:solidFill>
                  <a:schemeClr val="accent1"/>
                </a:solidFill>
              </a:rPr>
              <a:t> IHA Advocacy Going Forward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CABFB1-998A-8124-BC76-E8DF96211A5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74322" y="1219200"/>
            <a:ext cx="10369294" cy="5062728"/>
          </a:xfrm>
        </p:spPr>
        <p:txBody>
          <a:bodyPr/>
          <a:lstStyle/>
          <a:p>
            <a:pPr>
              <a:spcBef>
                <a:spcPts val="3000"/>
              </a:spcBef>
            </a:pPr>
            <a:r>
              <a:rPr lang="en-US" dirty="0"/>
              <a:t>Educate members of Congress about implications of H.R.1 </a:t>
            </a:r>
          </a:p>
          <a:p>
            <a:pPr marL="461963" indent="-231775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b="0" dirty="0"/>
              <a:t>Continue to take every opportunity to explain reimbursement cuts to hospitals and resulting service and job reductions</a:t>
            </a:r>
          </a:p>
          <a:p>
            <a:pPr>
              <a:spcBef>
                <a:spcPts val="3000"/>
              </a:spcBef>
            </a:pPr>
            <a:r>
              <a:rPr lang="en-US" dirty="0"/>
              <a:t>Engage with the media to tell our story</a:t>
            </a:r>
          </a:p>
          <a:p>
            <a:pPr marL="461963" indent="-231775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b="0" dirty="0"/>
              <a:t>Share serious challenges going forward in maintaining access to care</a:t>
            </a:r>
          </a:p>
          <a:p>
            <a:pPr>
              <a:spcBef>
                <a:spcPts val="3000"/>
              </a:spcBef>
            </a:pPr>
            <a:r>
              <a:rPr lang="en-US" dirty="0"/>
              <a:t>Work with the state on $50B Rural Health Transformation Program</a:t>
            </a:r>
          </a:p>
          <a:p>
            <a:pPr marL="461963" indent="-231775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b="0" dirty="0"/>
              <a:t>Illinois will receive $100M per year for 5 years – at a minimum </a:t>
            </a:r>
            <a:endParaRPr lang="en-US" dirty="0"/>
          </a:p>
          <a:p>
            <a:pPr>
              <a:spcBef>
                <a:spcPts val="3000"/>
              </a:spcBef>
            </a:pPr>
            <a:r>
              <a:rPr lang="en-US" dirty="0"/>
              <a:t>Collaborate with AHA </a:t>
            </a:r>
          </a:p>
          <a:p>
            <a:pPr marL="461963" indent="-231775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b="0" dirty="0"/>
              <a:t>Work with AHA to delay implementation and pursue changes</a:t>
            </a:r>
          </a:p>
          <a:p>
            <a:pPr marL="0" indent="0"/>
            <a:endParaRPr lang="en-US" dirty="0"/>
          </a:p>
          <a:p>
            <a:pPr lvl="1">
              <a:buClr>
                <a:srgbClr val="006B7B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5274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87E9728-DE8B-36F7-2D9F-B4A0F26D27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4E9008-42CE-4843-9DE0-3E5AB63B0C31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2C2C2C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BFBA552-22DC-C44E-0B51-6FDFB764BB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8656" y="288717"/>
            <a:ext cx="11175876" cy="575441"/>
          </a:xfrm>
        </p:spPr>
        <p:txBody>
          <a:bodyPr/>
          <a:lstStyle/>
          <a:p>
            <a:r>
              <a:rPr lang="en-US" dirty="0"/>
              <a:t>Additional End of Year Advocacy Priorities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85C9CD-F9B3-5D6F-CAF4-7131F98A070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11982" y="683289"/>
            <a:ext cx="11373493" cy="5712258"/>
          </a:xfrm>
        </p:spPr>
        <p:txBody>
          <a:bodyPr/>
          <a:lstStyle/>
          <a:p>
            <a:r>
              <a:rPr lang="en-US" sz="1800" dirty="0"/>
              <a:t> </a:t>
            </a:r>
          </a:p>
          <a:p>
            <a:pPr marL="0" indent="0">
              <a:buClr>
                <a:srgbClr val="1A658F"/>
              </a:buClr>
            </a:pPr>
            <a:r>
              <a:rPr lang="en-US" sz="1800" i="1" dirty="0"/>
              <a:t>Extend Pandemic Flexibilities and Supports </a:t>
            </a:r>
            <a:endParaRPr lang="en-US" sz="1800" dirty="0"/>
          </a:p>
          <a:p>
            <a:pPr lvl="0">
              <a:buClr>
                <a:srgbClr val="1A658F"/>
              </a:buClr>
              <a:buFont typeface="Arial" panose="020B0604020202020204" pitchFamily="34" charset="0"/>
              <a:buChar char="•"/>
            </a:pPr>
            <a:r>
              <a:rPr lang="en-US" sz="1800" b="0" dirty="0"/>
              <a:t>Extend telehealth and hospital at home (H@H) programs. </a:t>
            </a:r>
          </a:p>
          <a:p>
            <a:pPr lvl="0">
              <a:buClr>
                <a:srgbClr val="1A658F"/>
              </a:buClr>
              <a:buFont typeface="Arial" panose="020B0604020202020204" pitchFamily="34" charset="0"/>
              <a:buChar char="•"/>
            </a:pPr>
            <a:r>
              <a:rPr lang="en-US" sz="1800" b="0" dirty="0"/>
              <a:t>Extend marketplace enhanced premium tax credits </a:t>
            </a:r>
          </a:p>
          <a:p>
            <a:pPr lvl="0">
              <a:buClr>
                <a:srgbClr val="1A658F"/>
              </a:buClr>
              <a:buFont typeface="Arial" panose="020B0604020202020204" pitchFamily="34" charset="0"/>
              <a:buChar char="•"/>
            </a:pPr>
            <a:endParaRPr lang="en-US" sz="1800" b="0" dirty="0"/>
          </a:p>
          <a:p>
            <a:pPr marL="0" indent="0">
              <a:buClr>
                <a:srgbClr val="1A658F"/>
              </a:buClr>
            </a:pPr>
            <a:r>
              <a:rPr lang="en-US" sz="1800" i="1" dirty="0"/>
              <a:t>Protect Rural Hospital Programs</a:t>
            </a:r>
            <a:endParaRPr lang="en-US" sz="1800" dirty="0"/>
          </a:p>
          <a:p>
            <a:pPr lvl="0">
              <a:buClr>
                <a:srgbClr val="1A658F"/>
              </a:buClr>
              <a:buFont typeface="Arial" panose="020B0604020202020204" pitchFamily="34" charset="0"/>
              <a:buChar char="•"/>
            </a:pPr>
            <a:r>
              <a:rPr lang="en-US" sz="1800" b="0" dirty="0"/>
              <a:t>Extend the Medicare-dependent hospital (MDH) program</a:t>
            </a:r>
          </a:p>
          <a:p>
            <a:pPr lvl="0">
              <a:buClr>
                <a:srgbClr val="1A658F"/>
              </a:buClr>
              <a:buFont typeface="Arial" panose="020B0604020202020204" pitchFamily="34" charset="0"/>
              <a:buChar char="•"/>
            </a:pPr>
            <a:r>
              <a:rPr lang="en-US" sz="1800" b="0" dirty="0"/>
              <a:t>Extend the enhanced low-volume adjustment (LVA) policy</a:t>
            </a:r>
          </a:p>
          <a:p>
            <a:pPr>
              <a:buClr>
                <a:srgbClr val="1A658F"/>
              </a:buClr>
              <a:buFont typeface="Arial" panose="020B0604020202020204" pitchFamily="34" charset="0"/>
              <a:buChar char="•"/>
            </a:pPr>
            <a:endParaRPr lang="en-US" sz="1800" b="0" dirty="0"/>
          </a:p>
          <a:p>
            <a:pPr marL="0" indent="0">
              <a:buClr>
                <a:srgbClr val="1A658F"/>
              </a:buClr>
            </a:pPr>
            <a:r>
              <a:rPr lang="en-US" sz="1800" i="1" dirty="0"/>
              <a:t>Prevent Cuts to Hospitals</a:t>
            </a:r>
            <a:endParaRPr lang="en-US" sz="1800" dirty="0"/>
          </a:p>
          <a:p>
            <a:pPr lvl="0">
              <a:buClr>
                <a:srgbClr val="1A658F"/>
              </a:buClr>
              <a:buFont typeface="Arial" panose="020B0604020202020204" pitchFamily="34" charset="0"/>
              <a:buChar char="•"/>
            </a:pPr>
            <a:r>
              <a:rPr lang="en-US" sz="1800" b="0" dirty="0"/>
              <a:t>Oppose site-neutral payment policies </a:t>
            </a:r>
          </a:p>
          <a:p>
            <a:pPr lvl="0">
              <a:buClr>
                <a:srgbClr val="1A658F"/>
              </a:buClr>
              <a:buFont typeface="Arial" panose="020B0604020202020204" pitchFamily="34" charset="0"/>
              <a:buChar char="•"/>
            </a:pPr>
            <a:r>
              <a:rPr lang="en-US" sz="1800" b="0" dirty="0"/>
              <a:t>Delay Medicaid Disproportionate Share Hospital (DSH) cuts</a:t>
            </a:r>
          </a:p>
          <a:p>
            <a:pPr lvl="0">
              <a:buClr>
                <a:srgbClr val="1A658F"/>
              </a:buClr>
              <a:buFont typeface="Arial" panose="020B0604020202020204" pitchFamily="34" charset="0"/>
              <a:buChar char="•"/>
            </a:pPr>
            <a:r>
              <a:rPr lang="en-US" sz="1800" b="0" dirty="0"/>
              <a:t>Oppose 340B Rebate Pilot Program </a:t>
            </a:r>
          </a:p>
          <a:p>
            <a:pPr lvl="0">
              <a:buClr>
                <a:srgbClr val="1A658F"/>
              </a:buClr>
              <a:buFont typeface="Arial" panose="020B0604020202020204" pitchFamily="34" charset="0"/>
              <a:buChar char="•"/>
            </a:pPr>
            <a:endParaRPr lang="en-US" sz="1800" b="0" dirty="0"/>
          </a:p>
          <a:p>
            <a:pPr marL="0" indent="0">
              <a:buClr>
                <a:srgbClr val="1A658F"/>
              </a:buClr>
            </a:pPr>
            <a:r>
              <a:rPr lang="en-US" sz="1800" i="1" dirty="0"/>
              <a:t>Support Hospital Workforce </a:t>
            </a:r>
          </a:p>
          <a:p>
            <a:pPr marL="285750" indent="-285750">
              <a:buClr>
                <a:srgbClr val="1A658F"/>
              </a:buClr>
              <a:buFont typeface="Arial" panose="020B0604020202020204" pitchFamily="34" charset="0"/>
              <a:buChar char="•"/>
            </a:pPr>
            <a:r>
              <a:rPr lang="en-US" sz="1800" b="0" dirty="0"/>
              <a:t>Pursue healthcare exemption from new H-1B Visa fee </a:t>
            </a:r>
          </a:p>
          <a:p>
            <a:pPr marL="285750" indent="-285750">
              <a:buClr>
                <a:srgbClr val="1A658F"/>
              </a:buClr>
              <a:buFont typeface="Arial" panose="020B0604020202020204" pitchFamily="34" charset="0"/>
              <a:buChar char="•"/>
            </a:pPr>
            <a:r>
              <a:rPr lang="en-US" sz="1800" b="0" dirty="0"/>
              <a:t>Support the Save Healthcare Workers Act (</a:t>
            </a:r>
            <a:r>
              <a:rPr lang="en-US" sz="1800" b="0" u="sng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S. 1600</a:t>
            </a:r>
            <a:r>
              <a:rPr lang="en-US" sz="1800" b="0" dirty="0"/>
              <a:t>/</a:t>
            </a:r>
            <a:r>
              <a:rPr lang="en-US" sz="1800" b="0" u="sng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H.R. 3718</a:t>
            </a:r>
            <a:r>
              <a:rPr lang="en-US" sz="1800" b="0" dirty="0"/>
              <a:t>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8FDA98-83EF-A835-A1AF-E23B75C64FB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081" r="2716" b="2816"/>
          <a:stretch>
            <a:fillRect/>
          </a:stretch>
        </p:blipFill>
        <p:spPr>
          <a:xfrm>
            <a:off x="7967479" y="2638822"/>
            <a:ext cx="3718753" cy="2966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089680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168C44-8B05-E9B5-FC26-0BF3A54620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4E9008-42CE-4843-9DE0-3E5AB63B0C31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6DD3B15-9A0E-DAD9-F92B-512756ECBD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Questions? Comments?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B492864-5933-D2F4-3CF9-6692148E3278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/>
          <a:stretch>
            <a:fillRect/>
          </a:stretch>
        </p:blipFill>
        <p:spPr>
          <a:xfrm>
            <a:off x="3114937" y="1463872"/>
            <a:ext cx="5962125" cy="3930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3195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0192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467547-21CC-53D8-3914-D2D5CAD08B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1696" y="3367445"/>
            <a:ext cx="9578192" cy="707886"/>
          </a:xfrm>
        </p:spPr>
        <p:txBody>
          <a:bodyPr/>
          <a:lstStyle/>
          <a:p>
            <a:r>
              <a:rPr lang="en-US" sz="4000" dirty="0"/>
              <a:t>Current Political Landscape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51613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3273EB6-BAB4-6B53-E124-13923DAB01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4E9008-42CE-4843-9DE0-3E5AB63B0C31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9C30DA6-55F0-E2CF-9E36-536C7B2026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2026 Legislative Session will challenge Democratic Leaders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390BB75-2184-D27C-6A71-18655378B2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9185" t="30585" r="24429" b="24114"/>
          <a:stretch>
            <a:fillRect/>
          </a:stretch>
        </p:blipFill>
        <p:spPr>
          <a:xfrm>
            <a:off x="268392" y="1550504"/>
            <a:ext cx="2653311" cy="3619702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43C73B61-C06C-CD0F-33C9-629DAB0997A7}"/>
              </a:ext>
            </a:extLst>
          </p:cNvPr>
          <p:cNvSpPr txBox="1"/>
          <p:nvPr/>
        </p:nvSpPr>
        <p:spPr>
          <a:xfrm>
            <a:off x="969819" y="1687794"/>
            <a:ext cx="715542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14600" marR="0" lvl="5" indent="-228600">
              <a:buFont typeface="Wingdings" panose="05000000000000000000" pitchFamily="2" charset="2"/>
              <a:buChar char=""/>
            </a:pPr>
            <a:r>
              <a:rPr lang="en-US" sz="28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Democrats’ Trifecta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514600" marR="0" lvl="5" indent="-228600">
              <a:buFont typeface="Wingdings" panose="05000000000000000000" pitchFamily="2" charset="2"/>
              <a:buChar char=""/>
            </a:pPr>
            <a:r>
              <a:rPr lang="en-US" sz="28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Restless progressives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514600" marR="0" lvl="5" indent="-228600">
              <a:buFont typeface="Wingdings" panose="05000000000000000000" pitchFamily="2" charset="2"/>
              <a:buChar char=""/>
            </a:pPr>
            <a:r>
              <a:rPr lang="en-US" sz="28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Local, regional and state pressures 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514600" marR="0" lvl="5" indent="-228600">
              <a:buFont typeface="Wingdings" panose="05000000000000000000" pitchFamily="2" charset="2"/>
              <a:buChar char=""/>
            </a:pPr>
            <a:r>
              <a:rPr lang="en-US" sz="28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Election 2026 is underway 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514600" marR="0" lvl="5" indent="-228600">
              <a:buFont typeface="Wingdings" panose="05000000000000000000" pitchFamily="2" charset="2"/>
              <a:buChar char=""/>
            </a:pPr>
            <a:r>
              <a:rPr lang="en-US" sz="28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Presidential ambitions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F634FF-F23E-97CD-9A80-657CD51B99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1341" y="1621982"/>
            <a:ext cx="4091086" cy="281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769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7242536-A742-3C9D-68F6-B0AA633963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4E9008-42CE-4843-9DE0-3E5AB63B0C31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B56A8A7-B981-8A89-D1DF-EF3369A21C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731" y="-93962"/>
            <a:ext cx="11082959" cy="1077218"/>
          </a:xfrm>
        </p:spPr>
        <p:txBody>
          <a:bodyPr/>
          <a:lstStyle/>
          <a:p>
            <a:r>
              <a:rPr lang="en-US" dirty="0"/>
              <a:t>Key Issues shaping the State’s political environment in 2026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0BFCBC-9842-EE4D-D02C-992B73414A7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72017" y="1078991"/>
            <a:ext cx="11248928" cy="4749153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Spending constraints vs. new programs</a:t>
            </a:r>
          </a:p>
          <a:p>
            <a:pPr>
              <a:spcBef>
                <a:spcPts val="0"/>
              </a:spcBef>
            </a:pPr>
            <a:r>
              <a:rPr lang="en-US" dirty="0"/>
              <a:t>	</a:t>
            </a:r>
            <a:r>
              <a:rPr lang="en-US" sz="1800" b="0" dirty="0"/>
              <a:t>Credit rating,</a:t>
            </a:r>
            <a:r>
              <a:rPr lang="en-US" sz="1800" dirty="0"/>
              <a:t> </a:t>
            </a:r>
            <a:r>
              <a:rPr lang="en-US" sz="1800" b="0" dirty="0"/>
              <a:t>education, pensions, social services, healthcare,</a:t>
            </a:r>
          </a:p>
          <a:p>
            <a:pPr>
              <a:spcBef>
                <a:spcPts val="0"/>
              </a:spcBef>
            </a:pPr>
            <a:r>
              <a:rPr lang="en-US" sz="1800" b="0" dirty="0"/>
              <a:t>	transportation, energy, and Chicago budget deficit</a:t>
            </a:r>
          </a:p>
          <a:p>
            <a:r>
              <a:rPr lang="en-US" dirty="0"/>
              <a:t>Intergovernmental tensions and federal relations </a:t>
            </a:r>
          </a:p>
          <a:p>
            <a:r>
              <a:rPr lang="en-US" dirty="0"/>
              <a:t>	</a:t>
            </a:r>
            <a:r>
              <a:rPr lang="en-US" sz="1800" b="0" dirty="0"/>
              <a:t>Immigration enforcement, federal funding and public safety</a:t>
            </a:r>
          </a:p>
          <a:p>
            <a:r>
              <a:rPr lang="en-US" dirty="0"/>
              <a:t>Electoral Dynamics   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     </a:t>
            </a:r>
            <a:r>
              <a:rPr lang="en-US" sz="1800" b="0" dirty="0"/>
              <a:t>Pritzker reelection platform, diverse and unwieldy democratic caucuses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    </a:t>
            </a:r>
            <a:r>
              <a:rPr lang="en-US" sz="1800" b="0" dirty="0"/>
              <a:t> with regional and ideological differences, and the volatility</a:t>
            </a:r>
          </a:p>
          <a:p>
            <a:pPr lvl="1">
              <a:spcBef>
                <a:spcPts val="0"/>
              </a:spcBef>
            </a:pPr>
            <a:r>
              <a:rPr lang="en-US" sz="1800" b="0" dirty="0"/>
              <a:t>     from national politics providing GOP opportunities on issues of crime,</a:t>
            </a:r>
            <a:br>
              <a:rPr lang="en-US" sz="1800" b="0" dirty="0"/>
            </a:br>
            <a:r>
              <a:rPr lang="en-US" sz="1800" b="0" dirty="0"/>
              <a:t>     taxes, energy and excessive spending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9E2776-579A-44DB-211A-DE4ED14298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8475" y="1474129"/>
            <a:ext cx="3186057" cy="17430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65C6391-F60D-7000-B78E-7363977442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8475" y="3469467"/>
            <a:ext cx="3186057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913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468F80-2608-7C9C-0AA0-DAE215C4724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4E9008-42CE-4843-9DE0-3E5AB63B0C31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F0CFD97-74AE-E456-BE60-D243369A89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731" y="398481"/>
            <a:ext cx="11248251" cy="584775"/>
          </a:xfrm>
        </p:spPr>
        <p:txBody>
          <a:bodyPr/>
          <a:lstStyle/>
          <a:p>
            <a:pPr algn="ctr"/>
            <a:r>
              <a:rPr lang="en-US" dirty="0"/>
              <a:t> State’s fiscal and economic pressures are concerning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DB5232-BD85-2207-4188-1BAD74E65A4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72018" y="1078992"/>
            <a:ext cx="6044396" cy="5048344"/>
          </a:xfrm>
        </p:spPr>
        <p:txBody>
          <a:bodyPr/>
          <a:lstStyle/>
          <a:p>
            <a:pPr lvl="0"/>
            <a:endParaRPr lang="en-US" sz="900" dirty="0"/>
          </a:p>
          <a:p>
            <a:pPr lvl="0"/>
            <a:r>
              <a:rPr lang="en-US" dirty="0"/>
              <a:t>Current State Operating Budget Top Lines</a:t>
            </a:r>
          </a:p>
          <a:p>
            <a:pPr lvl="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1400" b="0" dirty="0"/>
              <a:t>GOMB original projection was $3.2B deficit</a:t>
            </a:r>
          </a:p>
          <a:p>
            <a:pPr lvl="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1400" b="0" dirty="0"/>
              <a:t>$55.080B Spending</a:t>
            </a:r>
          </a:p>
          <a:p>
            <a:pPr lvl="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1400" b="0" dirty="0"/>
              <a:t>$55.273B Revenues, including $4.7B in federal revenues</a:t>
            </a:r>
          </a:p>
          <a:p>
            <a:pPr lvl="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1400" b="0" dirty="0"/>
              <a:t>4% spending growth - 2% natural revenue growth </a:t>
            </a:r>
          </a:p>
          <a:p>
            <a:pPr lvl="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1400" b="0" dirty="0"/>
              <a:t>Balanced through new taxes and one-time revenues: “fund sweeps,” delaying funds,</a:t>
            </a:r>
          </a:p>
          <a:p>
            <a:pPr marL="0" lvl="0" indent="0">
              <a:spcBef>
                <a:spcPts val="0"/>
              </a:spcBef>
            </a:pPr>
            <a:r>
              <a:rPr lang="en-US" sz="1400" b="0" dirty="0"/>
              <a:t>       and tax amnesty </a:t>
            </a:r>
          </a:p>
          <a:p>
            <a:pPr lvl="0"/>
            <a:endParaRPr lang="en-US" sz="800" dirty="0"/>
          </a:p>
          <a:p>
            <a:pPr lvl="0"/>
            <a:r>
              <a:rPr lang="en-US" dirty="0"/>
              <a:t>Economic and fiscal conditions are fragile</a:t>
            </a:r>
            <a:endParaRPr lang="en-US" sz="900"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1400" b="0" dirty="0"/>
              <a:t>Employment and population growth lagging; reliance on immigration 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1400" b="0" dirty="0"/>
              <a:t>High tax burden 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1400" b="0" dirty="0"/>
              <a:t>Public pension obligations consume 20% of the State’s operating budget, and structural fixes unlikely 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1400" b="0" dirty="0"/>
              <a:t>U of I Flash Index of Economic Growth points to slowing economy &lt;100 = recession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1400" b="0" dirty="0"/>
              <a:t>State’s fundamental strengths exist: healthcare, transportation, and skilled workforce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1400" b="0" dirty="0"/>
          </a:p>
          <a:p>
            <a:pPr>
              <a:buFont typeface="Wingdings" panose="05000000000000000000" pitchFamily="2" charset="2"/>
              <a:buChar char="§"/>
            </a:pPr>
            <a:endParaRPr lang="en-US" sz="1400" b="0" dirty="0"/>
          </a:p>
          <a:p>
            <a:br>
              <a:rPr lang="en-US" dirty="0"/>
            </a:br>
            <a:endParaRPr lang="en-US" dirty="0"/>
          </a:p>
          <a:p>
            <a:endParaRPr lang="en-US" sz="9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C1C500-9525-86A3-0BA6-E7AEB820974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294" t="48027" r="50935" b="18975"/>
          <a:stretch>
            <a:fillRect/>
          </a:stretch>
        </p:blipFill>
        <p:spPr>
          <a:xfrm>
            <a:off x="6285187" y="1251467"/>
            <a:ext cx="5725168" cy="4411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8980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82214-55DE-C308-A86A-A0DFE0ECFF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5404" y="2704502"/>
            <a:ext cx="9578192" cy="584775"/>
          </a:xfrm>
        </p:spPr>
        <p:txBody>
          <a:bodyPr/>
          <a:lstStyle/>
          <a:p>
            <a:r>
              <a:rPr lang="en-US" dirty="0"/>
              <a:t>Federal Regulatory Space</a:t>
            </a:r>
          </a:p>
        </p:txBody>
      </p:sp>
    </p:spTree>
    <p:extLst>
      <p:ext uri="{BB962C8B-B14F-4D97-AF65-F5344CB8AC3E}">
        <p14:creationId xmlns:p14="http://schemas.microsoft.com/office/powerpoint/2010/main" val="4057984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95A5EE7-9DCE-3C98-7F17-1D95F76E953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4E9008-42CE-4843-9DE0-3E5AB63B0C31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D61DAE7-124F-113E-9EE8-373DCBFA35E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Legislation through Regulation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1C08EC-DACC-6765-092B-41602239FD9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dirty="0"/>
              <a:t>Fiscal year rules were relatively routine</a:t>
            </a:r>
          </a:p>
          <a:p>
            <a:pPr lvl="2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dirty="0"/>
              <a:t>Policy changes were expected:</a:t>
            </a:r>
          </a:p>
          <a:p>
            <a:pPr lvl="3">
              <a:buClr>
                <a:schemeClr val="tx2"/>
              </a:buClr>
              <a:buFont typeface="Courier New" panose="02070309020205020404" pitchFamily="49" charset="0"/>
              <a:buChar char="­"/>
            </a:pPr>
            <a:r>
              <a:rPr lang="en-US" dirty="0">
                <a:solidFill>
                  <a:schemeClr val="tx1"/>
                </a:solidFill>
              </a:rPr>
              <a:t>Rollback of SDOH quality initiatives and COVID-19 HCW vaccination measures</a:t>
            </a:r>
          </a:p>
          <a:p>
            <a:pPr lvl="3">
              <a:buClr>
                <a:schemeClr val="tx2"/>
              </a:buClr>
              <a:buFont typeface="Courier New" panose="02070309020205020404" pitchFamily="49" charset="0"/>
              <a:buChar char="­"/>
            </a:pPr>
            <a:r>
              <a:rPr lang="en-US" dirty="0">
                <a:solidFill>
                  <a:schemeClr val="tx1"/>
                </a:solidFill>
              </a:rPr>
              <a:t>Modifications to TEAM</a:t>
            </a:r>
          </a:p>
          <a:p>
            <a:pPr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dirty="0"/>
              <a:t>Calendar year rules are a different story</a:t>
            </a:r>
          </a:p>
          <a:p>
            <a:pPr lvl="2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dirty="0"/>
              <a:t>Legislation through regulation</a:t>
            </a:r>
          </a:p>
          <a:p>
            <a:pPr lvl="2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dirty="0"/>
              <a:t>Site-neutral payments for drug administration services</a:t>
            </a:r>
          </a:p>
          <a:p>
            <a:pPr lvl="2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dirty="0"/>
              <a:t>340B </a:t>
            </a:r>
            <a:r>
              <a:rPr lang="en-US" dirty="0" err="1"/>
              <a:t>clawback</a:t>
            </a:r>
            <a:r>
              <a:rPr lang="en-US" dirty="0"/>
              <a:t> changes and drug cost survey</a:t>
            </a:r>
          </a:p>
          <a:p>
            <a:pPr lvl="2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dirty="0"/>
              <a:t>Revised hospital price transparency requirements</a:t>
            </a:r>
          </a:p>
          <a:p>
            <a:pPr lvl="2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dirty="0"/>
              <a:t>Collection of market rates to set IPPS relative weights</a:t>
            </a:r>
          </a:p>
          <a:p>
            <a:pPr lvl="2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dirty="0"/>
              <a:t>Elimination of IPO list</a:t>
            </a:r>
          </a:p>
          <a:p>
            <a:pPr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dirty="0"/>
              <a:t>We expect to see more of this moving forward</a:t>
            </a:r>
          </a:p>
          <a:p>
            <a:pPr lvl="2">
              <a:buFont typeface="Arial" panose="020B0604020202020204" pitchFamily="34" charset="0"/>
              <a:buChar char="•"/>
            </a:pPr>
            <a:endParaRPr lang="en-US" dirty="0"/>
          </a:p>
          <a:p>
            <a:pPr marL="0" lvl="1" indent="-212725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738572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3002515-AE6A-4812-D328-A0B45317815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4E9008-42CE-4843-9DE0-3E5AB63B0C31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AFA9156-4D25-6D2B-A251-6AF43A2C39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Additional Regulations at OMB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0FA0057-06A4-C7D2-B98D-3FD524C5127C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/>
          <a:stretch>
            <a:fillRect/>
          </a:stretch>
        </p:blipFill>
        <p:spPr>
          <a:xfrm>
            <a:off x="1146082" y="983256"/>
            <a:ext cx="9624100" cy="5263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980694"/>
      </p:ext>
    </p:extLst>
  </p:cSld>
  <p:clrMapOvr>
    <a:masterClrMapping/>
  </p:clrMapOvr>
</p:sld>
</file>

<file path=ppt/theme/theme1.xml><?xml version="1.0" encoding="utf-8"?>
<a:theme xmlns:a="http://schemas.openxmlformats.org/drawingml/2006/main" name="IHA Brand Template 16 9 format">
  <a:themeElements>
    <a:clrScheme name="IHA PPT 1">
      <a:dk1>
        <a:srgbClr val="2C2C2C"/>
      </a:dk1>
      <a:lt1>
        <a:sysClr val="window" lastClr="FFFFFF"/>
      </a:lt1>
      <a:dk2>
        <a:srgbClr val="006689"/>
      </a:dk2>
      <a:lt2>
        <a:srgbClr val="EEECE1"/>
      </a:lt2>
      <a:accent1>
        <a:srgbClr val="006689"/>
      </a:accent1>
      <a:accent2>
        <a:srgbClr val="008C95"/>
      </a:accent2>
      <a:accent3>
        <a:srgbClr val="81A32B"/>
      </a:accent3>
      <a:accent4>
        <a:srgbClr val="919191"/>
      </a:accent4>
      <a:accent5>
        <a:srgbClr val="FFFFFF"/>
      </a:accent5>
      <a:accent6>
        <a:srgbClr val="FFFFFF"/>
      </a:accent6>
      <a:hlink>
        <a:srgbClr val="2C7CFF"/>
      </a:hlink>
      <a:folHlink>
        <a:srgbClr val="6C31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HA PowerPoint wide screen-16.9 - 3.1.23.pptx" id="{E48ECC44-CF24-4A81-BB4E-5E362E914F08}" vid="{41694A23-5FDF-428C-B052-E52599ECCD2A}"/>
    </a:ext>
  </a:extLst>
</a:theme>
</file>

<file path=ppt/theme/theme2.xml><?xml version="1.0" encoding="utf-8"?>
<a:theme xmlns:a="http://schemas.openxmlformats.org/drawingml/2006/main" name="Dark Blue _ Large Band 2">
  <a:themeElements>
    <a:clrScheme name="Ragnar Research">
      <a:dk1>
        <a:srgbClr val="133350"/>
      </a:dk1>
      <a:lt1>
        <a:srgbClr val="FFFFFF"/>
      </a:lt1>
      <a:dk2>
        <a:srgbClr val="44546A"/>
      </a:dk2>
      <a:lt2>
        <a:srgbClr val="FBB03B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267F26"/>
      </a:accent5>
      <a:accent6>
        <a:srgbClr val="A60000"/>
      </a:accent6>
      <a:hlink>
        <a:srgbClr val="0563C1"/>
      </a:hlink>
      <a:folHlink>
        <a:srgbClr val="954F72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template" id="{317D29BB-7858-304F-B05C-23EF333A9AC9}" vid="{E94B1EE9-7327-1446-8F6D-44C7AE229B3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2023 IHA PowerPoint wide screen-16.9 - 3.1.23</Template>
  <TotalTime>7888</TotalTime>
  <Words>1361</Words>
  <Application>Microsoft Office PowerPoint</Application>
  <PresentationFormat>Widescreen</PresentationFormat>
  <Paragraphs>255</Paragraphs>
  <Slides>26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7" baseType="lpstr">
      <vt:lpstr>Aptos</vt:lpstr>
      <vt:lpstr>Arial</vt:lpstr>
      <vt:lpstr>ArialMT</vt:lpstr>
      <vt:lpstr>Calibri</vt:lpstr>
      <vt:lpstr>Courier New</vt:lpstr>
      <vt:lpstr>Georgia</vt:lpstr>
      <vt:lpstr>Times New Roman</vt:lpstr>
      <vt:lpstr>Trebuchet MS</vt:lpstr>
      <vt:lpstr>Wingdings</vt:lpstr>
      <vt:lpstr>IHA Brand Template 16 9 format</vt:lpstr>
      <vt:lpstr>Dark Blue _ Large Band 2</vt:lpstr>
      <vt:lpstr>Navigating a Challenging Political Landscape   Lance Kovacs, Senior Director, Health Policy &amp; Regulation November 14, 2025</vt:lpstr>
      <vt:lpstr>Learning Objectives</vt:lpstr>
      <vt:lpstr>Current Political Landscape</vt:lpstr>
      <vt:lpstr>2026 Legislative Session will challenge Democratic Leaders</vt:lpstr>
      <vt:lpstr>Key Issues shaping the State’s political environment in 2026</vt:lpstr>
      <vt:lpstr> State’s fiscal and economic pressures are concerning</vt:lpstr>
      <vt:lpstr>Federal Regulatory Space</vt:lpstr>
      <vt:lpstr>Legislation through Regulation</vt:lpstr>
      <vt:lpstr>Additional Regulations at OMB</vt:lpstr>
      <vt:lpstr>State and Federal Advocacy Priorities</vt:lpstr>
      <vt:lpstr>2025 Spring Legislative Session Overview</vt:lpstr>
      <vt:lpstr>Critical Legislation: Advancing and Blocking</vt:lpstr>
      <vt:lpstr>Harmful Legislation We Defeated in 2025</vt:lpstr>
      <vt:lpstr>Unfinished Business: 340B</vt:lpstr>
      <vt:lpstr>Busy Veto Session</vt:lpstr>
      <vt:lpstr>Looking Ahead to 2026</vt:lpstr>
      <vt:lpstr>Given Current Environment, D-         is Paramount   </vt:lpstr>
      <vt:lpstr>Implement Health Care Workforce Task Force Act</vt:lpstr>
      <vt:lpstr>Implement Medicaid MCO Prior Auth Reforms</vt:lpstr>
      <vt:lpstr>Other Key State Advocacy Issues</vt:lpstr>
      <vt:lpstr>Shifting to Federal</vt:lpstr>
      <vt:lpstr> Medicaid Cuts Under H.R.1 – 3 Primary Categories</vt:lpstr>
      <vt:lpstr> IHA Advocacy Going Forward</vt:lpstr>
      <vt:lpstr>Additional End of Year Advocacy Priorities </vt:lpstr>
      <vt:lpstr>Questions? Comments?</vt:lpstr>
      <vt:lpstr>PowerPoint Presentation</vt:lpstr>
    </vt:vector>
  </TitlesOfParts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Board of Trustees Meeting</dc:title>
  <dc:creator>Hughes, Mary Ellen</dc:creator>
  <cp:lastModifiedBy>Kovacs, Lance</cp:lastModifiedBy>
  <cp:revision>100</cp:revision>
  <cp:lastPrinted>2024-09-06T13:09:17Z</cp:lastPrinted>
  <dcterms:created xsi:type="dcterms:W3CDTF">2024-01-22T16:01:24Z</dcterms:created>
  <dcterms:modified xsi:type="dcterms:W3CDTF">2025-11-07T17:53:17Z</dcterms:modified>
</cp:coreProperties>
</file>