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324" r:id="rId2"/>
    <p:sldId id="327" r:id="rId3"/>
    <p:sldId id="358" r:id="rId4"/>
    <p:sldId id="353" r:id="rId5"/>
    <p:sldId id="351" r:id="rId6"/>
    <p:sldId id="352" r:id="rId7"/>
    <p:sldId id="338" r:id="rId8"/>
    <p:sldId id="354" r:id="rId9"/>
    <p:sldId id="355" r:id="rId10"/>
    <p:sldId id="356" r:id="rId11"/>
    <p:sldId id="357" r:id="rId12"/>
    <p:sldId id="343" r:id="rId13"/>
    <p:sldId id="344" r:id="rId14"/>
    <p:sldId id="345" r:id="rId15"/>
    <p:sldId id="346" r:id="rId16"/>
    <p:sldId id="347" r:id="rId17"/>
    <p:sldId id="348" r:id="rId18"/>
    <p:sldId id="28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5126" autoAdjust="0"/>
  </p:normalViewPr>
  <p:slideViewPr>
    <p:cSldViewPr>
      <p:cViewPr varScale="1">
        <p:scale>
          <a:sx n="87" d="100"/>
          <a:sy n="87" d="100"/>
        </p:scale>
        <p:origin x="763"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87D9CA-629E-405E-87DA-1A92FF3431C7}" type="datetimeFigureOut">
              <a:rPr lang="en-US" smtClean="0"/>
              <a:t>11/13/2025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14647B-D584-427F-BFAF-415859FD279A}" type="slidenum">
              <a:rPr lang="en-US" smtClean="0"/>
              <a:t>‹#›</a:t>
            </a:fld>
            <a:endParaRPr lang="en-US"/>
          </a:p>
        </p:txBody>
      </p:sp>
    </p:spTree>
    <p:extLst>
      <p:ext uri="{BB962C8B-B14F-4D97-AF65-F5344CB8AC3E}">
        <p14:creationId xmlns:p14="http://schemas.microsoft.com/office/powerpoint/2010/main" val="2249447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14647B-D584-427F-BFAF-415859FD279A}" type="slidenum">
              <a:rPr lang="en-US" smtClean="0"/>
              <a:t>1</a:t>
            </a:fld>
            <a:endParaRPr lang="en-US"/>
          </a:p>
        </p:txBody>
      </p:sp>
    </p:spTree>
    <p:extLst>
      <p:ext uri="{BB962C8B-B14F-4D97-AF65-F5344CB8AC3E}">
        <p14:creationId xmlns:p14="http://schemas.microsoft.com/office/powerpoint/2010/main" val="689818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Industry standard has moved from having the</a:t>
            </a:r>
            <a:r>
              <a:rPr lang="en-US" baseline="0" dirty="0"/>
              <a:t> back end correct and follow up on items to moving these items to pre-service. </a:t>
            </a:r>
            <a:endParaRPr lang="en-US" dirty="0"/>
          </a:p>
        </p:txBody>
      </p:sp>
      <p:sp>
        <p:nvSpPr>
          <p:cNvPr id="4" name="Slide Number Placeholder 3"/>
          <p:cNvSpPr>
            <a:spLocks noGrp="1"/>
          </p:cNvSpPr>
          <p:nvPr>
            <p:ph type="sldNum" sz="quarter" idx="10"/>
          </p:nvPr>
        </p:nvSpPr>
        <p:spPr/>
        <p:txBody>
          <a:bodyPr/>
          <a:lstStyle/>
          <a:p>
            <a:fld id="{F4153250-A087-48F5-9665-4FE4701A5283}" type="slidenum">
              <a:rPr lang="en-US" smtClean="0"/>
              <a:t>4</a:t>
            </a:fld>
            <a:endParaRPr lang="en-US"/>
          </a:p>
        </p:txBody>
      </p:sp>
    </p:spTree>
    <p:extLst>
      <p:ext uri="{BB962C8B-B14F-4D97-AF65-F5344CB8AC3E}">
        <p14:creationId xmlns:p14="http://schemas.microsoft.com/office/powerpoint/2010/main" val="1549646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anose="020B0604020202020204" pitchFamily="34" charset="0"/>
                <a:ea typeface="+mn-ea"/>
                <a:cs typeface="+mn-cs"/>
              </a:rPr>
              <a:t>Here’s a look at the key elements of the traditional patient access workflow. </a:t>
            </a:r>
          </a:p>
          <a:p>
            <a:endParaRPr lang="en-US" sz="1200" kern="1200" dirty="0">
              <a:solidFill>
                <a:schemeClr val="tx1"/>
              </a:solidFill>
              <a:effectLst/>
              <a:latin typeface="Arial" panose="020B0604020202020204" pitchFamily="34" charset="0"/>
              <a:ea typeface="+mn-ea"/>
              <a:cs typeface="+mn-cs"/>
            </a:endParaRPr>
          </a:p>
          <a:p>
            <a:r>
              <a:rPr lang="en-US" sz="1200" kern="1200" dirty="0">
                <a:solidFill>
                  <a:schemeClr val="tx1"/>
                </a:solidFill>
                <a:effectLst/>
                <a:latin typeface="Arial" panose="020B0604020202020204" pitchFamily="34" charset="0"/>
                <a:ea typeface="+mn-ea"/>
                <a:cs typeface="+mn-cs"/>
              </a:rPr>
              <a:t>For patient access and the front end of the revenue cycle, we’re all familiar with this model … (</a:t>
            </a:r>
            <a:r>
              <a:rPr lang="en-US" sz="1200" i="1" kern="1200" dirty="0">
                <a:solidFill>
                  <a:schemeClr val="tx1"/>
                </a:solidFill>
                <a:effectLst/>
                <a:latin typeface="Arial" panose="020B0604020202020204" pitchFamily="34" charset="0"/>
                <a:ea typeface="+mn-ea"/>
                <a:cs typeface="+mn-cs"/>
              </a:rPr>
              <a:t>walk through</a:t>
            </a:r>
            <a:r>
              <a:rPr lang="en-US" sz="1200" kern="1200" dirty="0">
                <a:solidFill>
                  <a:schemeClr val="tx1"/>
                </a:solidFill>
                <a:effectLst/>
                <a:latin typeface="Arial" panose="020B0604020202020204" pitchFamily="34" charset="0"/>
                <a:ea typeface="+mn-ea"/>
                <a:cs typeface="+mn-cs"/>
              </a:rPr>
              <a:t>) </a:t>
            </a:r>
          </a:p>
          <a:p>
            <a:endParaRPr lang="en-US" sz="1200" kern="1200" dirty="0">
              <a:solidFill>
                <a:schemeClr val="tx1"/>
              </a:solidFill>
              <a:effectLst/>
              <a:latin typeface="Arial" panose="020B0604020202020204" pitchFamily="34" charset="0"/>
              <a:ea typeface="+mn-ea"/>
              <a:cs typeface="+mn-cs"/>
            </a:endParaRPr>
          </a:p>
          <a:p>
            <a:r>
              <a:rPr lang="en-US" sz="1200" kern="1200" dirty="0">
                <a:solidFill>
                  <a:schemeClr val="tx1"/>
                </a:solidFill>
                <a:effectLst/>
                <a:latin typeface="Arial" panose="020B0604020202020204" pitchFamily="34" charset="0"/>
                <a:ea typeface="+mn-ea"/>
                <a:cs typeface="+mn-cs"/>
              </a:rPr>
              <a:t>Place an order, schedule an appointment, pre-register, and check in</a:t>
            </a:r>
          </a:p>
          <a:p>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None of these processes were automated or efficient. They were all handled by people using tribal knowledge with very little interaction with the patient between scheduling and check in. This broken process led to many front-end errors, denials, and re-work. </a:t>
            </a:r>
          </a:p>
          <a:p>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As I moved through my roles as supervisor and manager, I saw the vision of where we needed to be and understood I needed to include patients in this process as well. I began reimagining patient access… </a:t>
            </a:r>
          </a:p>
          <a:p>
            <a:r>
              <a:rPr lang="en-US" sz="1200" kern="1200" dirty="0">
                <a:solidFill>
                  <a:schemeClr val="tx1"/>
                </a:solidFill>
                <a:effectLst/>
                <a:latin typeface="Arial" panose="020B0604020202020204" pitchFamily="34" charset="0"/>
                <a:ea typeface="+mn-ea"/>
                <a:cs typeface="+mn-cs"/>
              </a:rPr>
              <a:t> </a:t>
            </a:r>
          </a:p>
          <a:p>
            <a:r>
              <a:rPr lang="en-US" sz="1200" kern="1200" dirty="0">
                <a:solidFill>
                  <a:schemeClr val="tx1"/>
                </a:solidFill>
                <a:effectLst/>
                <a:latin typeface="Arial" panose="020B0604020202020204" pitchFamily="34" charset="0"/>
                <a:ea typeface="+mn-ea"/>
                <a:cs typeface="+mn-cs"/>
              </a:rPr>
              <a:t>CLICK </a:t>
            </a:r>
          </a:p>
        </p:txBody>
      </p:sp>
      <p:sp>
        <p:nvSpPr>
          <p:cNvPr id="4" name="Slide Number Placeholder 3"/>
          <p:cNvSpPr>
            <a:spLocks noGrp="1"/>
          </p:cNvSpPr>
          <p:nvPr>
            <p:ph type="sldNum" sz="quarter" idx="5"/>
          </p:nvPr>
        </p:nvSpPr>
        <p:spPr/>
        <p:txBody>
          <a:bodyPr/>
          <a:lstStyle/>
          <a:p>
            <a:fld id="{08477067-F0A3-40CE-AAE3-9C138557F049}" type="slidenum">
              <a:rPr lang="en-US" smtClean="0"/>
              <a:pPr/>
              <a:t>5</a:t>
            </a:fld>
            <a:endParaRPr lang="en-US" dirty="0"/>
          </a:p>
        </p:txBody>
      </p:sp>
    </p:spTree>
    <p:extLst>
      <p:ext uri="{BB962C8B-B14F-4D97-AF65-F5344CB8AC3E}">
        <p14:creationId xmlns:p14="http://schemas.microsoft.com/office/powerpoint/2010/main" val="1369496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i="1" kern="1200" dirty="0">
              <a:solidFill>
                <a:schemeClr val="tx1"/>
              </a:solidFill>
              <a:effectLst/>
              <a:latin typeface="Arial" panose="020B0604020202020204" pitchFamily="34" charset="0"/>
              <a:ea typeface="+mn-ea"/>
              <a:cs typeface="+mn-cs"/>
            </a:endParaRPr>
          </a:p>
          <a:p>
            <a:r>
              <a:rPr lang="en-US" sz="1200" i="1" kern="1200" dirty="0">
                <a:solidFill>
                  <a:schemeClr val="tx1"/>
                </a:solidFill>
                <a:effectLst/>
                <a:latin typeface="Arial" panose="020B0604020202020204" pitchFamily="34" charset="0"/>
                <a:ea typeface="+mn-ea"/>
                <a:cs typeface="+mn-cs"/>
              </a:rPr>
              <a:t>… and started aligning my ideas with the 21</a:t>
            </a:r>
            <a:r>
              <a:rPr lang="en-US" sz="1200" i="1" kern="1200" baseline="30000" dirty="0">
                <a:solidFill>
                  <a:schemeClr val="tx1"/>
                </a:solidFill>
                <a:effectLst/>
                <a:latin typeface="Arial" panose="020B0604020202020204" pitchFamily="34" charset="0"/>
                <a:ea typeface="+mn-ea"/>
                <a:cs typeface="+mn-cs"/>
              </a:rPr>
              <a:t>st</a:t>
            </a:r>
            <a:r>
              <a:rPr lang="en-US" sz="1200" i="1" kern="1200" dirty="0">
                <a:solidFill>
                  <a:schemeClr val="tx1"/>
                </a:solidFill>
                <a:effectLst/>
                <a:latin typeface="Arial" panose="020B0604020202020204" pitchFamily="34" charset="0"/>
                <a:ea typeface="+mn-ea"/>
                <a:cs typeface="+mn-cs"/>
              </a:rPr>
              <a:t> century healthcare experience. </a:t>
            </a:r>
          </a:p>
          <a:p>
            <a:endParaRPr lang="en-US" sz="1200" i="1" kern="1200" dirty="0">
              <a:solidFill>
                <a:schemeClr val="tx1"/>
              </a:solidFill>
              <a:effectLst/>
              <a:latin typeface="Arial" panose="020B0604020202020204" pitchFamily="34" charset="0"/>
              <a:ea typeface="+mn-ea"/>
              <a:cs typeface="+mn-cs"/>
            </a:endParaRPr>
          </a:p>
          <a:p>
            <a:r>
              <a:rPr lang="en-US" sz="1200" i="1" kern="1200" dirty="0">
                <a:solidFill>
                  <a:schemeClr val="tx1"/>
                </a:solidFill>
                <a:effectLst/>
                <a:latin typeface="Arial" panose="020B0604020202020204" pitchFamily="34" charset="0"/>
                <a:ea typeface="+mn-ea"/>
                <a:cs typeface="+mn-cs"/>
              </a:rPr>
              <a:t>Walk through this list, sharing value of each touchpoint (voice over items: breeze over online scheduling and orders, then explain that this includes appointment reminders, discharge information, follow up appointment communication; emphasize how these tools integrate patient access, intake and engagement; explain that if pre-registration is done right, there is no additional registration, so we combine that with digital check-in)</a:t>
            </a:r>
          </a:p>
          <a:p>
            <a:endParaRPr lang="en-US" sz="1200" i="1" kern="1200" dirty="0">
              <a:solidFill>
                <a:schemeClr val="tx1"/>
              </a:solidFill>
              <a:effectLst/>
              <a:latin typeface="Arial" panose="020B0604020202020204" pitchFamily="34" charset="0"/>
              <a:ea typeface="+mn-ea"/>
              <a:cs typeface="+mn-cs"/>
            </a:endParaRPr>
          </a:p>
          <a:p>
            <a:endParaRPr lang="en-US" sz="1200" i="1" kern="1200" dirty="0">
              <a:solidFill>
                <a:schemeClr val="tx1"/>
              </a:solidFill>
              <a:effectLst/>
              <a:latin typeface="Arial" panose="020B0604020202020204" pitchFamily="34" charset="0"/>
              <a:ea typeface="+mn-ea"/>
              <a:cs typeface="+mn-cs"/>
            </a:endParaRPr>
          </a:p>
          <a:p>
            <a:r>
              <a:rPr lang="en-US" sz="1200" b="1" i="1" kern="1200" dirty="0">
                <a:solidFill>
                  <a:schemeClr val="tx1"/>
                </a:solidFill>
                <a:effectLst/>
                <a:latin typeface="Arial" panose="020B0604020202020204" pitchFamily="34" charset="0"/>
                <a:ea typeface="+mn-ea"/>
                <a:cs typeface="+mn-cs"/>
              </a:rPr>
              <a:t>Reporting &amp; Dashboards-Again- you can’t manage what you can’t measure</a:t>
            </a:r>
            <a:r>
              <a:rPr lang="en-US" sz="1200" b="0" i="1" kern="1200" dirty="0">
                <a:solidFill>
                  <a:schemeClr val="tx1"/>
                </a:solidFill>
                <a:effectLst/>
                <a:latin typeface="Arial" panose="020B0604020202020204" pitchFamily="34" charset="0"/>
                <a:ea typeface="+mn-ea"/>
                <a:cs typeface="+mn-cs"/>
              </a:rPr>
              <a:t>. Without trustworthy real time reporting, how do we move out of managing denials and into PREVENTING them in the first place?</a:t>
            </a:r>
          </a:p>
          <a:p>
            <a:endParaRPr lang="en-US" sz="1200" b="1" kern="1200" dirty="0">
              <a:solidFill>
                <a:schemeClr val="tx1"/>
              </a:solidFill>
              <a:effectLst/>
              <a:latin typeface="Arial" panose="020B0604020202020204" pitchFamily="34" charset="0"/>
              <a:ea typeface="+mn-ea"/>
              <a:cs typeface="+mn-cs"/>
            </a:endParaRPr>
          </a:p>
          <a:p>
            <a:r>
              <a:rPr lang="en-US" sz="1200" b="1" kern="1200" dirty="0">
                <a:solidFill>
                  <a:schemeClr val="tx1"/>
                </a:solidFill>
                <a:effectLst/>
                <a:latin typeface="Arial" panose="020B0604020202020204" pitchFamily="34" charset="0"/>
                <a:ea typeface="+mn-ea"/>
                <a:cs typeface="+mn-cs"/>
              </a:rPr>
              <a:t>I realized that once we aligned the people, structure, and tools, we could align with and enhance the value of online patient portals and our EMR. We could leverage this to protect and grow revenue as we give patients greater control over their healthcare experiences by including them in their care, while enhancing data integrity to maximize reimbursement from payers. </a:t>
            </a:r>
          </a:p>
          <a:p>
            <a:endParaRPr lang="en-US" sz="1200" i="1" kern="1200" dirty="0">
              <a:solidFill>
                <a:schemeClr val="tx1"/>
              </a:solidFill>
              <a:effectLst/>
              <a:latin typeface="Arial" panose="020B0604020202020204" pitchFamily="34" charset="0"/>
              <a:ea typeface="+mn-ea"/>
              <a:cs typeface="+mn-cs"/>
            </a:endParaRPr>
          </a:p>
          <a:p>
            <a:r>
              <a:rPr lang="en-US" sz="1200" i="0" kern="1200" dirty="0">
                <a:solidFill>
                  <a:schemeClr val="tx1"/>
                </a:solidFill>
                <a:effectLst/>
                <a:latin typeface="Arial" panose="020B0604020202020204" pitchFamily="34" charset="0"/>
                <a:ea typeface="+mn-ea"/>
                <a:cs typeface="+mn-cs"/>
              </a:rPr>
              <a:t> </a:t>
            </a:r>
          </a:p>
          <a:p>
            <a:r>
              <a:rPr lang="en-US" sz="1200" kern="1200" dirty="0">
                <a:solidFill>
                  <a:schemeClr val="tx1"/>
                </a:solidFill>
                <a:effectLst/>
                <a:latin typeface="Arial" panose="020B0604020202020204" pitchFamily="34" charset="0"/>
                <a:ea typeface="+mn-ea"/>
                <a:cs typeface="+mn-cs"/>
              </a:rPr>
              <a:t>CLICK</a:t>
            </a:r>
          </a:p>
          <a:p>
            <a:endParaRPr lang="en-US" sz="1200" b="1"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08477067-F0A3-40CE-AAE3-9C138557F049}" type="slidenum">
              <a:rPr lang="en-US" smtClean="0"/>
              <a:pPr/>
              <a:t>6</a:t>
            </a:fld>
            <a:endParaRPr lang="en-US" dirty="0"/>
          </a:p>
        </p:txBody>
      </p:sp>
    </p:spTree>
    <p:extLst>
      <p:ext uri="{BB962C8B-B14F-4D97-AF65-F5344CB8AC3E}">
        <p14:creationId xmlns:p14="http://schemas.microsoft.com/office/powerpoint/2010/main" val="2580917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to watch out for</a:t>
            </a:r>
            <a:endParaRPr lang="en-US" dirty="0"/>
          </a:p>
        </p:txBody>
      </p:sp>
      <p:sp>
        <p:nvSpPr>
          <p:cNvPr id="4" name="Slide Number Placeholder 3"/>
          <p:cNvSpPr>
            <a:spLocks noGrp="1"/>
          </p:cNvSpPr>
          <p:nvPr>
            <p:ph type="sldNum" sz="quarter" idx="10"/>
          </p:nvPr>
        </p:nvSpPr>
        <p:spPr/>
        <p:txBody>
          <a:bodyPr/>
          <a:lstStyle/>
          <a:p>
            <a:fld id="{DF14647B-D584-427F-BFAF-415859FD279A}" type="slidenum">
              <a:rPr lang="en-US" smtClean="0"/>
              <a:t>15</a:t>
            </a:fld>
            <a:endParaRPr lang="en-US"/>
          </a:p>
        </p:txBody>
      </p:sp>
    </p:spTree>
    <p:extLst>
      <p:ext uri="{BB962C8B-B14F-4D97-AF65-F5344CB8AC3E}">
        <p14:creationId xmlns:p14="http://schemas.microsoft.com/office/powerpoint/2010/main" val="1321082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Crawl-walk-run approach</a:t>
            </a:r>
            <a:r>
              <a:rPr lang="en-US" baseline="0" dirty="0" smtClean="0"/>
              <a:t> encouraged.</a:t>
            </a:r>
          </a:p>
          <a:p>
            <a:endParaRPr lang="en-US" dirty="0"/>
          </a:p>
        </p:txBody>
      </p:sp>
      <p:sp>
        <p:nvSpPr>
          <p:cNvPr id="4" name="Slide Number Placeholder 3"/>
          <p:cNvSpPr>
            <a:spLocks noGrp="1"/>
          </p:cNvSpPr>
          <p:nvPr>
            <p:ph type="sldNum" sz="quarter" idx="10"/>
          </p:nvPr>
        </p:nvSpPr>
        <p:spPr/>
        <p:txBody>
          <a:bodyPr/>
          <a:lstStyle/>
          <a:p>
            <a:fld id="{DF14647B-D584-427F-BFAF-415859FD279A}" type="slidenum">
              <a:rPr lang="en-US" smtClean="0"/>
              <a:t>16</a:t>
            </a:fld>
            <a:endParaRPr lang="en-US"/>
          </a:p>
        </p:txBody>
      </p:sp>
    </p:spTree>
    <p:extLst>
      <p:ext uri="{BB962C8B-B14F-4D97-AF65-F5344CB8AC3E}">
        <p14:creationId xmlns:p14="http://schemas.microsoft.com/office/powerpoint/2010/main" val="1891659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14647B-D584-427F-BFAF-415859FD279A}" type="slidenum">
              <a:rPr lang="en-US" smtClean="0"/>
              <a:t>17</a:t>
            </a:fld>
            <a:endParaRPr lang="en-US"/>
          </a:p>
        </p:txBody>
      </p:sp>
    </p:spTree>
    <p:extLst>
      <p:ext uri="{BB962C8B-B14F-4D97-AF65-F5344CB8AC3E}">
        <p14:creationId xmlns:p14="http://schemas.microsoft.com/office/powerpoint/2010/main" val="36437805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owerPoint Template - Title Slid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3"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884238"/>
            <a:ext cx="8229600" cy="944562"/>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3"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Vertical Title 1"/>
          <p:cNvSpPr>
            <a:spLocks noGrp="1"/>
          </p:cNvSpPr>
          <p:nvPr>
            <p:ph type="title" orient="vert"/>
          </p:nvPr>
        </p:nvSpPr>
        <p:spPr>
          <a:xfrm>
            <a:off x="6629400" y="914400"/>
            <a:ext cx="2057400" cy="5029201"/>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914400"/>
            <a:ext cx="6019800" cy="5029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914400"/>
            <a:ext cx="8229600" cy="944562"/>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3"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722313" y="404812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884238"/>
            <a:ext cx="8229600" cy="94456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1"/>
            <a:ext cx="40386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1"/>
            <a:ext cx="40386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884238"/>
            <a:ext cx="8229600" cy="94456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905000"/>
            <a:ext cx="4040188" cy="4111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92362"/>
            <a:ext cx="4040188" cy="3581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905000"/>
            <a:ext cx="4041775" cy="4111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92362"/>
            <a:ext cx="4041775" cy="3581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884238"/>
            <a:ext cx="8229600" cy="944562"/>
          </a:xfr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457200" y="914400"/>
            <a:ext cx="3008313" cy="8572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914400"/>
            <a:ext cx="5111750" cy="50292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905000"/>
            <a:ext cx="3008313" cy="40386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4" descr="PowerPoint Template.jpg"/>
          <p:cNvPicPr>
            <a:picLocks noChangeAspect="1"/>
          </p:cNvPicPr>
          <p:nvPr userDrawn="1"/>
        </p:nvPicPr>
        <p:blipFill>
          <a:blip r:embed="rId2" cstate="print"/>
          <a:stretch>
            <a:fillRect/>
          </a:stretch>
        </p:blipFill>
        <p:spPr>
          <a:xfrm>
            <a:off x="134470" y="0"/>
            <a:ext cx="8875059" cy="6858000"/>
          </a:xfrm>
          <a:prstGeom prst="rect">
            <a:avLst/>
          </a:prstGeom>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914401"/>
            <a:ext cx="5486400" cy="38131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PowerPoint Template.jpg"/>
          <p:cNvPicPr>
            <a:picLocks noChangeAspect="1"/>
          </p:cNvPicPr>
          <p:nvPr userDrawn="1"/>
        </p:nvPicPr>
        <p:blipFill>
          <a:blip r:embed="rId13" cstate="print"/>
          <a:stretch>
            <a:fillRect/>
          </a:stretch>
        </p:blipFill>
        <p:spPr>
          <a:xfrm>
            <a:off x="134470" y="0"/>
            <a:ext cx="8875059" cy="6858000"/>
          </a:xfrm>
          <a:prstGeom prst="rect">
            <a:avLst/>
          </a:prstGeom>
        </p:spPr>
      </p:pic>
      <p:sp>
        <p:nvSpPr>
          <p:cNvPr id="2" name="Title Placeholder 1"/>
          <p:cNvSpPr>
            <a:spLocks noGrp="1"/>
          </p:cNvSpPr>
          <p:nvPr>
            <p:ph type="title"/>
          </p:nvPr>
        </p:nvSpPr>
        <p:spPr>
          <a:xfrm>
            <a:off x="457200" y="914400"/>
            <a:ext cx="8229600" cy="8382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981201"/>
            <a:ext cx="8229600" cy="39624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aauman@lakeregional.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6.png"/><Relationship Id="rId4" Type="http://schemas.openxmlformats.org/officeDocument/2006/relationships/image" Target="../media/image4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smtClean="0"/>
              <a:t>Driving Financial Efficiency through External Partnerships</a:t>
            </a:r>
            <a:endParaRPr lang="en-US" dirty="0"/>
          </a:p>
        </p:txBody>
      </p:sp>
      <p:sp>
        <p:nvSpPr>
          <p:cNvPr id="5" name="Subtitle 4"/>
          <p:cNvSpPr>
            <a:spLocks noGrp="1"/>
          </p:cNvSpPr>
          <p:nvPr>
            <p:ph type="subTitle" idx="1"/>
          </p:nvPr>
        </p:nvSpPr>
        <p:spPr>
          <a:xfrm>
            <a:off x="1371600" y="3962400"/>
            <a:ext cx="6400800" cy="1752600"/>
          </a:xfrm>
        </p:spPr>
        <p:txBody>
          <a:bodyPr>
            <a:normAutofit fontScale="92500" lnSpcReduction="20000"/>
          </a:bodyPr>
          <a:lstStyle/>
          <a:p>
            <a:r>
              <a:rPr lang="en-US" dirty="0" smtClean="0"/>
              <a:t>Alicia Auman, BHA, CRCR, LSSGB</a:t>
            </a:r>
          </a:p>
          <a:p>
            <a:endParaRPr lang="en-US" dirty="0" smtClean="0"/>
          </a:p>
          <a:p>
            <a:r>
              <a:rPr lang="en-US" sz="2800" dirty="0" smtClean="0"/>
              <a:t>Director of Revenue Cycle</a:t>
            </a:r>
          </a:p>
          <a:p>
            <a:r>
              <a:rPr lang="en-US" sz="2800" dirty="0" smtClean="0"/>
              <a:t>Lake Regional Health System</a:t>
            </a:r>
          </a:p>
          <a:p>
            <a:endParaRPr lang="en-US" dirty="0"/>
          </a:p>
          <a:p>
            <a:endParaRPr lang="en-US" dirty="0"/>
          </a:p>
        </p:txBody>
      </p:sp>
    </p:spTree>
    <p:extLst>
      <p:ext uri="{BB962C8B-B14F-4D97-AF65-F5344CB8AC3E}">
        <p14:creationId xmlns:p14="http://schemas.microsoft.com/office/powerpoint/2010/main" val="1875511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Choosing a Vendor Partner</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89944" y="1005681"/>
            <a:ext cx="8672123" cy="4770438"/>
          </a:xfrm>
        </p:spPr>
        <p:txBody>
          <a:bodyPr>
            <a:normAutofit fontScale="85000" lnSpcReduction="20000"/>
          </a:bodyPr>
          <a:lstStyle/>
          <a:p>
            <a:pPr marL="0" indent="0">
              <a:buNone/>
            </a:pPr>
            <a:r>
              <a:rPr lang="en-US" dirty="0"/>
              <a:t> </a:t>
            </a:r>
          </a:p>
          <a:p>
            <a:pPr marL="0" lvl="0" indent="0">
              <a:buNone/>
            </a:pPr>
            <a:endParaRPr lang="en-US" dirty="0"/>
          </a:p>
          <a:p>
            <a:pPr lvl="0"/>
            <a:r>
              <a:rPr lang="en-US" dirty="0"/>
              <a:t>One platform vs best of breed – perspective one throat to choke – not always best if poor solutions on the platform</a:t>
            </a:r>
          </a:p>
          <a:p>
            <a:pPr lvl="0"/>
            <a:r>
              <a:rPr lang="en-US" dirty="0"/>
              <a:t>Get references with similar size/EMR as your hospital</a:t>
            </a:r>
          </a:p>
          <a:p>
            <a:pPr lvl="0"/>
            <a:r>
              <a:rPr lang="en-US" dirty="0"/>
              <a:t>Ask around at conferences/colleagues</a:t>
            </a:r>
          </a:p>
          <a:p>
            <a:pPr lvl="0"/>
            <a:r>
              <a:rPr lang="en-US" dirty="0"/>
              <a:t>Do in person site visit with existing customer</a:t>
            </a:r>
          </a:p>
          <a:p>
            <a:pPr lvl="0"/>
            <a:r>
              <a:rPr lang="en-US" dirty="0"/>
              <a:t>Review proposal to ensure all solutions are needed and will be utilized by team and remove any solutions not necessary</a:t>
            </a:r>
          </a:p>
          <a:p>
            <a:pPr lvl="0"/>
            <a:r>
              <a:rPr lang="en-US" dirty="0"/>
              <a:t>Understand length of term – 36 months</a:t>
            </a:r>
          </a:p>
          <a:p>
            <a:pPr lvl="0"/>
            <a:r>
              <a:rPr lang="en-US" dirty="0"/>
              <a:t>Understand out clause if underperforming </a:t>
            </a:r>
          </a:p>
          <a:p>
            <a:pPr marL="0" indent="0">
              <a:buNone/>
            </a:pPr>
            <a:endParaRPr lang="en-US" dirty="0" smtClean="0"/>
          </a:p>
          <a:p>
            <a:endParaRPr lang="en-US" dirty="0" smtClean="0"/>
          </a:p>
        </p:txBody>
      </p:sp>
    </p:spTree>
    <p:extLst>
      <p:ext uri="{BB962C8B-B14F-4D97-AF65-F5344CB8AC3E}">
        <p14:creationId xmlns:p14="http://schemas.microsoft.com/office/powerpoint/2010/main" val="2105678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Questions to Ask</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89944" y="1005681"/>
            <a:ext cx="8672123" cy="4770438"/>
          </a:xfrm>
        </p:spPr>
        <p:txBody>
          <a:bodyPr>
            <a:normAutofit fontScale="47500" lnSpcReduction="20000"/>
          </a:bodyPr>
          <a:lstStyle/>
          <a:p>
            <a:pPr marL="0" indent="0">
              <a:buNone/>
            </a:pPr>
            <a:r>
              <a:rPr lang="en-US" dirty="0"/>
              <a:t> </a:t>
            </a:r>
          </a:p>
          <a:p>
            <a:pPr marL="0" lvl="0" indent="0">
              <a:buNone/>
            </a:pPr>
            <a:endParaRPr lang="en-US" dirty="0"/>
          </a:p>
          <a:p>
            <a:pPr marL="0" lvl="0" indent="0">
              <a:buNone/>
            </a:pPr>
            <a:endParaRPr lang="en-US" sz="3800" dirty="0"/>
          </a:p>
          <a:p>
            <a:pPr lvl="0"/>
            <a:r>
              <a:rPr lang="en-US" sz="3800" dirty="0"/>
              <a:t>Cut through acronyms or “tech speak” on AI like – RPA, OCR, etc. What does that actually mean/do for our team? </a:t>
            </a:r>
          </a:p>
          <a:p>
            <a:pPr lvl="0"/>
            <a:r>
              <a:rPr lang="en-US" sz="3800" dirty="0"/>
              <a:t>Same as EMR – is it REALLY one platform, one program or will team jump around?</a:t>
            </a:r>
          </a:p>
          <a:p>
            <a:pPr lvl="0"/>
            <a:r>
              <a:rPr lang="en-US" sz="3800" dirty="0"/>
              <a:t>Do you have any existing customers in my state?</a:t>
            </a:r>
          </a:p>
          <a:p>
            <a:pPr lvl="0"/>
            <a:r>
              <a:rPr lang="en-US" sz="3800" dirty="0"/>
              <a:t>Are you powering this solution or do you partner/white label another vendor?</a:t>
            </a:r>
          </a:p>
          <a:p>
            <a:pPr lvl="0"/>
            <a:r>
              <a:rPr lang="en-US" sz="3800" dirty="0"/>
              <a:t>Consider potential poor past relationships with white labeled vendors</a:t>
            </a:r>
          </a:p>
          <a:p>
            <a:pPr lvl="0"/>
            <a:r>
              <a:rPr lang="en-US" sz="3800" dirty="0"/>
              <a:t>Understand if you have a direct agreement with vendor or via another vendor agreement</a:t>
            </a:r>
          </a:p>
          <a:p>
            <a:pPr lvl="0"/>
            <a:r>
              <a:rPr lang="en-US" sz="3800" dirty="0"/>
              <a:t>Ask if any pass through cost associated with payment – variation from monthly fees</a:t>
            </a:r>
          </a:p>
          <a:p>
            <a:pPr lvl="0"/>
            <a:r>
              <a:rPr lang="en-US" sz="3800" dirty="0"/>
              <a:t>How will they support you post IMP – resolution process, downtime, </a:t>
            </a:r>
            <a:r>
              <a:rPr lang="en-US" sz="3800" dirty="0" err="1"/>
              <a:t>etc</a:t>
            </a:r>
            <a:r>
              <a:rPr lang="en-US" sz="3800" dirty="0"/>
              <a:t> – consider SLA</a:t>
            </a:r>
          </a:p>
          <a:p>
            <a:pPr lvl="0"/>
            <a:r>
              <a:rPr lang="en-US" sz="3800" dirty="0"/>
              <a:t>Am I required to have any solutions as a foundation in order to power other solutions? QA, EV, PE example</a:t>
            </a:r>
          </a:p>
          <a:p>
            <a:pPr marL="0" indent="0">
              <a:buNone/>
            </a:pPr>
            <a:endParaRPr lang="en-US" dirty="0" smtClean="0"/>
          </a:p>
          <a:p>
            <a:endParaRPr lang="en-US" dirty="0" smtClean="0"/>
          </a:p>
        </p:txBody>
      </p:sp>
    </p:spTree>
    <p:extLst>
      <p:ext uri="{BB962C8B-B14F-4D97-AF65-F5344CB8AC3E}">
        <p14:creationId xmlns:p14="http://schemas.microsoft.com/office/powerpoint/2010/main" val="23351871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Benefits of Strategic Partnerships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r>
              <a:rPr lang="en-US" dirty="0" smtClean="0"/>
              <a:t>Enables sustainability and scalability within operations.</a:t>
            </a:r>
            <a:endParaRPr lang="en-US" dirty="0"/>
          </a:p>
          <a:p>
            <a:pPr lvl="1"/>
            <a:r>
              <a:rPr lang="en-US" sz="3200" dirty="0" smtClean="0"/>
              <a:t>Cost containment</a:t>
            </a:r>
          </a:p>
          <a:p>
            <a:pPr lvl="1"/>
            <a:r>
              <a:rPr lang="en-US" sz="3200" dirty="0" smtClean="0"/>
              <a:t>Efficiency gains</a:t>
            </a:r>
          </a:p>
          <a:p>
            <a:pPr lvl="1"/>
            <a:r>
              <a:rPr lang="en-US" sz="3200" dirty="0" smtClean="0"/>
              <a:t>Risk-sharing</a:t>
            </a:r>
          </a:p>
          <a:p>
            <a:pPr lvl="1"/>
            <a:r>
              <a:rPr lang="en-US" sz="3200" dirty="0" smtClean="0"/>
              <a:t>Access to technology and talent</a:t>
            </a:r>
          </a:p>
          <a:p>
            <a:pPr marL="0" indent="0">
              <a:buNone/>
            </a:pPr>
            <a:endParaRPr lang="en-US" dirty="0" smtClean="0"/>
          </a:p>
          <a:p>
            <a:endParaRPr lang="en-US" dirty="0" smtClean="0"/>
          </a:p>
        </p:txBody>
      </p:sp>
    </p:spTree>
    <p:extLst>
      <p:ext uri="{BB962C8B-B14F-4D97-AF65-F5344CB8AC3E}">
        <p14:creationId xmlns:p14="http://schemas.microsoft.com/office/powerpoint/2010/main" val="3331826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Types of High-Value Partnerships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r>
              <a:rPr lang="en-US" dirty="0" smtClean="0"/>
              <a:t>Revenue Cycle Optimization</a:t>
            </a:r>
          </a:p>
          <a:p>
            <a:r>
              <a:rPr lang="en-US" sz="3200" dirty="0" smtClean="0"/>
              <a:t>IT/AI Predictive Analytics Vendors</a:t>
            </a:r>
          </a:p>
          <a:p>
            <a:r>
              <a:rPr lang="en-US" dirty="0" smtClean="0"/>
              <a:t>Strategic Supply Chain Alliances</a:t>
            </a:r>
          </a:p>
          <a:p>
            <a:r>
              <a:rPr lang="en-US" sz="3200" dirty="0" smtClean="0"/>
              <a:t>Joint Venture</a:t>
            </a:r>
          </a:p>
          <a:p>
            <a:r>
              <a:rPr lang="en-US" dirty="0" smtClean="0"/>
              <a:t>External Staffing for Cost Avoidance</a:t>
            </a:r>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3976280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Risk and Governance Framework</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r>
              <a:rPr lang="en-US" dirty="0" smtClean="0"/>
              <a:t>Poorly governed partnership becomes a liability.</a:t>
            </a:r>
          </a:p>
          <a:p>
            <a:r>
              <a:rPr lang="en-US" dirty="0" smtClean="0"/>
              <a:t>Success = metrics + trust + agility</a:t>
            </a:r>
            <a:endParaRPr lang="en-US" dirty="0"/>
          </a:p>
          <a:p>
            <a:pPr lvl="1"/>
            <a:r>
              <a:rPr lang="en-US" sz="3200" dirty="0" smtClean="0"/>
              <a:t>Performance tracking</a:t>
            </a:r>
          </a:p>
          <a:p>
            <a:pPr lvl="1"/>
            <a:r>
              <a:rPr lang="en-US" sz="3200" dirty="0" smtClean="0"/>
              <a:t>Transparency and reporting</a:t>
            </a:r>
          </a:p>
          <a:p>
            <a:pPr lvl="1"/>
            <a:r>
              <a:rPr lang="en-US" sz="3200" dirty="0" smtClean="0"/>
              <a:t>Contract levers (incentives, penalties)</a:t>
            </a:r>
          </a:p>
          <a:p>
            <a:pPr lvl="1"/>
            <a:r>
              <a:rPr lang="en-US" sz="3200" dirty="0" smtClean="0"/>
              <a:t>Culture fit</a:t>
            </a:r>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6862180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Common Pitfalls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pPr marL="0" indent="0">
              <a:buNone/>
            </a:pPr>
            <a:endParaRPr lang="en-US" dirty="0"/>
          </a:p>
          <a:p>
            <a:r>
              <a:rPr lang="en-US" dirty="0" smtClean="0"/>
              <a:t>Outsourcing too broadly without oversight</a:t>
            </a:r>
          </a:p>
          <a:p>
            <a:r>
              <a:rPr lang="en-US" sz="3200" dirty="0" smtClean="0"/>
              <a:t>Over-reliance on partner tools</a:t>
            </a:r>
          </a:p>
          <a:p>
            <a:r>
              <a:rPr lang="en-US" dirty="0" smtClean="0"/>
              <a:t>Lack of internal accountability</a:t>
            </a:r>
          </a:p>
          <a:p>
            <a:r>
              <a:rPr lang="en-US" sz="3200" dirty="0" smtClean="0"/>
              <a:t>Misalignment of goals</a:t>
            </a:r>
          </a:p>
          <a:p>
            <a:r>
              <a:rPr lang="en-US" dirty="0" smtClean="0"/>
              <a:t>Lack of understanding in solutions purchased vs expectations</a:t>
            </a:r>
            <a:endParaRPr lang="en-US" sz="3200" dirty="0" smtClean="0"/>
          </a:p>
          <a:p>
            <a:pPr marL="0" indent="0">
              <a:buNone/>
            </a:pPr>
            <a:endParaRPr lang="en-US" sz="3200" dirty="0" smtClean="0"/>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2955101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Roadmap to Implementation</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pPr marL="0" indent="0">
              <a:buNone/>
            </a:pPr>
            <a:endParaRPr lang="en-US" dirty="0"/>
          </a:p>
          <a:p>
            <a:r>
              <a:rPr lang="en-US" dirty="0" smtClean="0"/>
              <a:t>Assess internal capacity and gaps</a:t>
            </a:r>
          </a:p>
          <a:p>
            <a:r>
              <a:rPr lang="en-US" dirty="0" smtClean="0"/>
              <a:t>Ensure buy-in and understanding in both clinical and financial teams</a:t>
            </a:r>
          </a:p>
          <a:p>
            <a:r>
              <a:rPr lang="en-US" sz="3200" dirty="0" smtClean="0"/>
              <a:t>Identify quick-win areas</a:t>
            </a:r>
          </a:p>
          <a:p>
            <a:r>
              <a:rPr lang="en-US" dirty="0" smtClean="0"/>
              <a:t>Vet partner alignment (mission, data, culture)</a:t>
            </a:r>
          </a:p>
          <a:p>
            <a:r>
              <a:rPr lang="en-US" sz="3200" dirty="0" smtClean="0"/>
              <a:t>Set shared KPIs</a:t>
            </a:r>
          </a:p>
          <a:p>
            <a:r>
              <a:rPr lang="en-US" dirty="0" smtClean="0"/>
              <a:t>Pilot and evaluate</a:t>
            </a:r>
            <a:endParaRPr lang="en-US" sz="3200" dirty="0" smtClean="0"/>
          </a:p>
          <a:p>
            <a:pPr marL="0" indent="0">
              <a:buNone/>
            </a:pPr>
            <a:endParaRPr lang="en-US" sz="3200" dirty="0" smtClean="0"/>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42326102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Key Success Factors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pPr marL="0" indent="0">
              <a:buNone/>
            </a:pPr>
            <a:endParaRPr lang="en-US" dirty="0"/>
          </a:p>
          <a:p>
            <a:r>
              <a:rPr lang="en-US" dirty="0" smtClean="0"/>
              <a:t>Executive alignment</a:t>
            </a:r>
          </a:p>
          <a:p>
            <a:r>
              <a:rPr lang="en-US" sz="3200" dirty="0" smtClean="0"/>
              <a:t>Transparent financial targets</a:t>
            </a:r>
          </a:p>
          <a:p>
            <a:r>
              <a:rPr lang="en-US" dirty="0" smtClean="0"/>
              <a:t>Continuous performance review</a:t>
            </a:r>
          </a:p>
          <a:p>
            <a:r>
              <a:rPr lang="en-US" sz="3200" dirty="0" smtClean="0"/>
              <a:t>Culture of partnership, not just contracting</a:t>
            </a:r>
          </a:p>
          <a:p>
            <a:r>
              <a:rPr lang="en-US" dirty="0" smtClean="0"/>
              <a:t>Focus on measurable ROI, governance and accountability</a:t>
            </a:r>
            <a:endParaRPr lang="en-US" sz="3200" dirty="0" smtClean="0"/>
          </a:p>
          <a:p>
            <a:pPr marL="0" indent="0">
              <a:buNone/>
            </a:pPr>
            <a:endParaRPr lang="en-US" sz="3200" dirty="0" smtClean="0"/>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7217577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457200" y="1371600"/>
            <a:ext cx="7924800" cy="1908175"/>
          </a:xfrm>
        </p:spPr>
        <p:txBody>
          <a:bodyPr>
            <a:normAutofit fontScale="90000"/>
          </a:bodyPr>
          <a:lstStyle/>
          <a:p>
            <a:pPr algn="l"/>
            <a:r>
              <a:rPr lang="en-US" dirty="0" smtClean="0"/>
              <a:t/>
            </a:r>
            <a:br>
              <a:rPr lang="en-US" dirty="0" smtClean="0"/>
            </a:br>
            <a:r>
              <a:rPr lang="en-US" dirty="0" smtClean="0"/>
              <a:t>Questions?</a:t>
            </a:r>
            <a:br>
              <a:rPr lang="en-US" dirty="0" smtClean="0"/>
            </a:br>
            <a:r>
              <a:rPr lang="en-US" dirty="0" smtClean="0"/>
              <a:t>  </a:t>
            </a:r>
            <a:endParaRPr lang="en-US" dirty="0"/>
          </a:p>
        </p:txBody>
      </p:sp>
      <p:sp>
        <p:nvSpPr>
          <p:cNvPr id="5" name="Subtitle 4"/>
          <p:cNvSpPr>
            <a:spLocks noGrp="1"/>
          </p:cNvSpPr>
          <p:nvPr>
            <p:ph type="subTitle" idx="1"/>
          </p:nvPr>
        </p:nvSpPr>
        <p:spPr/>
        <p:txBody>
          <a:bodyPr/>
          <a:lstStyle/>
          <a:p>
            <a:pPr algn="r"/>
            <a:r>
              <a:rPr lang="en-US" dirty="0" smtClean="0"/>
              <a:t>Thank you!</a:t>
            </a:r>
            <a:endParaRPr lang="en-US" dirty="0"/>
          </a:p>
        </p:txBody>
      </p:sp>
      <p:sp>
        <p:nvSpPr>
          <p:cNvPr id="2" name="TextBox 1"/>
          <p:cNvSpPr txBox="1"/>
          <p:nvPr/>
        </p:nvSpPr>
        <p:spPr>
          <a:xfrm>
            <a:off x="762000" y="3352800"/>
            <a:ext cx="4648200" cy="1754326"/>
          </a:xfrm>
          <a:prstGeom prst="rect">
            <a:avLst/>
          </a:prstGeom>
          <a:noFill/>
        </p:spPr>
        <p:txBody>
          <a:bodyPr wrap="square" rtlCol="0">
            <a:spAutoFit/>
          </a:bodyPr>
          <a:lstStyle/>
          <a:p>
            <a:r>
              <a:rPr lang="en-US" dirty="0">
                <a:solidFill>
                  <a:schemeClr val="bg1"/>
                </a:solidFill>
              </a:rPr>
              <a:t>Alicia Auman, BHA, CRCR, LSSGB</a:t>
            </a:r>
          </a:p>
          <a:p>
            <a:endParaRPr lang="en-US" dirty="0">
              <a:solidFill>
                <a:schemeClr val="bg1"/>
              </a:solidFill>
            </a:endParaRPr>
          </a:p>
          <a:p>
            <a:r>
              <a:rPr lang="en-US" dirty="0">
                <a:solidFill>
                  <a:schemeClr val="bg1"/>
                </a:solidFill>
              </a:rPr>
              <a:t>Director of Revenue Cycle</a:t>
            </a:r>
          </a:p>
          <a:p>
            <a:r>
              <a:rPr lang="en-US" dirty="0">
                <a:solidFill>
                  <a:schemeClr val="bg1"/>
                </a:solidFill>
              </a:rPr>
              <a:t>Lake Regional Health </a:t>
            </a:r>
            <a:r>
              <a:rPr lang="en-US" dirty="0" smtClean="0">
                <a:solidFill>
                  <a:schemeClr val="bg1"/>
                </a:solidFill>
              </a:rPr>
              <a:t>System</a:t>
            </a:r>
          </a:p>
          <a:p>
            <a:r>
              <a:rPr lang="en-US" dirty="0" smtClean="0">
                <a:solidFill>
                  <a:schemeClr val="bg1"/>
                </a:solidFill>
              </a:rPr>
              <a:t>e: </a:t>
            </a:r>
            <a:r>
              <a:rPr lang="en-US" dirty="0" smtClean="0">
                <a:solidFill>
                  <a:schemeClr val="bg1"/>
                </a:solidFill>
                <a:hlinkClick r:id="rId2"/>
              </a:rPr>
              <a:t>aauman@lakeregional.com</a:t>
            </a:r>
            <a:endParaRPr lang="en-US" dirty="0" smtClean="0">
              <a:solidFill>
                <a:schemeClr val="bg1"/>
              </a:solidFill>
            </a:endParaRPr>
          </a:p>
          <a:p>
            <a:r>
              <a:rPr lang="en-US" dirty="0" smtClean="0">
                <a:solidFill>
                  <a:schemeClr val="bg1"/>
                </a:solidFill>
              </a:rPr>
              <a:t>c: 815-973-9363</a:t>
            </a:r>
            <a:endParaRPr lang="en-US" dirty="0">
              <a:solidFill>
                <a:schemeClr val="bg1"/>
              </a:solidFill>
            </a:endParaRPr>
          </a:p>
        </p:txBody>
      </p:sp>
    </p:spTree>
    <p:extLst>
      <p:ext uri="{BB962C8B-B14F-4D97-AF65-F5344CB8AC3E}">
        <p14:creationId xmlns:p14="http://schemas.microsoft.com/office/powerpoint/2010/main" val="3358896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normAutofit/>
          </a:bodyPr>
          <a:lstStyle/>
          <a:p>
            <a:r>
              <a:rPr lang="en-US" sz="4000" dirty="0" smtClean="0"/>
              <a:t>Session Objectives</a:t>
            </a:r>
            <a:endParaRPr lang="en-US" sz="4000"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lnSpcReduction="10000"/>
          </a:bodyPr>
          <a:lstStyle/>
          <a:p>
            <a:r>
              <a:rPr lang="en-US" dirty="0" smtClean="0"/>
              <a:t>Define what external partnerships in healthcare operations entails</a:t>
            </a:r>
          </a:p>
          <a:p>
            <a:r>
              <a:rPr lang="en-US" dirty="0" smtClean="0"/>
              <a:t>Explore types of partnership that drive cost savings and operational improvement</a:t>
            </a:r>
          </a:p>
          <a:p>
            <a:r>
              <a:rPr lang="en-US" dirty="0" smtClean="0"/>
              <a:t>Share success stories and data-driven results </a:t>
            </a:r>
          </a:p>
          <a:p>
            <a:r>
              <a:rPr lang="en-US" dirty="0" smtClean="0"/>
              <a:t>Identify risks, mitigation strategies and success factors</a:t>
            </a:r>
          </a:p>
          <a:p>
            <a:r>
              <a:rPr lang="en-US" dirty="0" smtClean="0"/>
              <a:t>Equip attendees with strategies to evaluate and implement high-impact partnerships</a:t>
            </a:r>
          </a:p>
          <a:p>
            <a:endParaRPr lang="en-US" dirty="0" smtClean="0"/>
          </a:p>
          <a:p>
            <a:endParaRPr lang="en-US" dirty="0" smtClean="0"/>
          </a:p>
        </p:txBody>
      </p:sp>
    </p:spTree>
    <p:extLst>
      <p:ext uri="{BB962C8B-B14F-4D97-AF65-F5344CB8AC3E}">
        <p14:creationId xmlns:p14="http://schemas.microsoft.com/office/powerpoint/2010/main" val="23467311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78040" y="868228"/>
            <a:ext cx="5896947" cy="909735"/>
          </a:xfrm>
        </p:spPr>
        <p:txBody>
          <a:bodyPr>
            <a:normAutofit/>
          </a:bodyPr>
          <a:lstStyle/>
          <a:p>
            <a:r>
              <a:rPr lang="en-US" sz="3200" b="1" dirty="0"/>
              <a:t>Alicia Pull String Phrases</a:t>
            </a:r>
          </a:p>
        </p:txBody>
      </p:sp>
      <p:pic>
        <p:nvPicPr>
          <p:cNvPr id="5" name="Picture 4"/>
          <p:cNvPicPr>
            <a:picLocks noChangeAspect="1"/>
          </p:cNvPicPr>
          <p:nvPr/>
        </p:nvPicPr>
        <p:blipFill>
          <a:blip r:embed="rId2"/>
          <a:stretch>
            <a:fillRect/>
          </a:stretch>
        </p:blipFill>
        <p:spPr>
          <a:xfrm>
            <a:off x="985395" y="1057163"/>
            <a:ext cx="1086002" cy="1850489"/>
          </a:xfrm>
          <a:prstGeom prst="rect">
            <a:avLst/>
          </a:prstGeom>
        </p:spPr>
      </p:pic>
      <p:sp>
        <p:nvSpPr>
          <p:cNvPr id="6" name="TextBox 5"/>
          <p:cNvSpPr txBox="1"/>
          <p:nvPr/>
        </p:nvSpPr>
        <p:spPr>
          <a:xfrm>
            <a:off x="3561962" y="1927937"/>
            <a:ext cx="986711" cy="300082"/>
          </a:xfrm>
          <a:prstGeom prst="rect">
            <a:avLst/>
          </a:prstGeom>
          <a:noFill/>
        </p:spPr>
        <p:txBody>
          <a:bodyPr wrap="square" rtlCol="0">
            <a:spAutoFit/>
          </a:bodyPr>
          <a:lstStyle/>
          <a:p>
            <a:r>
              <a:rPr lang="en-US" sz="1350" b="1" dirty="0"/>
              <a:t>Shift Left! </a:t>
            </a:r>
          </a:p>
        </p:txBody>
      </p:sp>
      <p:sp>
        <p:nvSpPr>
          <p:cNvPr id="2" name="TextBox 1"/>
          <p:cNvSpPr txBox="1"/>
          <p:nvPr/>
        </p:nvSpPr>
        <p:spPr>
          <a:xfrm>
            <a:off x="6039238" y="2088892"/>
            <a:ext cx="2050403" cy="507831"/>
          </a:xfrm>
          <a:prstGeom prst="rect">
            <a:avLst/>
          </a:prstGeom>
          <a:noFill/>
        </p:spPr>
        <p:txBody>
          <a:bodyPr wrap="square" rtlCol="0">
            <a:spAutoFit/>
          </a:bodyPr>
          <a:lstStyle/>
          <a:p>
            <a:r>
              <a:rPr lang="en-US" sz="1350" b="1" dirty="0"/>
              <a:t>Can’t manage what you can’t measure</a:t>
            </a:r>
          </a:p>
        </p:txBody>
      </p:sp>
      <p:sp>
        <p:nvSpPr>
          <p:cNvPr id="3" name="TextBox 2"/>
          <p:cNvSpPr txBox="1"/>
          <p:nvPr/>
        </p:nvSpPr>
        <p:spPr>
          <a:xfrm>
            <a:off x="3247053" y="2711709"/>
            <a:ext cx="2358312" cy="507831"/>
          </a:xfrm>
          <a:prstGeom prst="rect">
            <a:avLst/>
          </a:prstGeom>
          <a:noFill/>
        </p:spPr>
        <p:txBody>
          <a:bodyPr wrap="square" rtlCol="0">
            <a:spAutoFit/>
          </a:bodyPr>
          <a:lstStyle/>
          <a:p>
            <a:r>
              <a:rPr lang="en-US" sz="1350" b="1" dirty="0"/>
              <a:t>Clinically Driven Revenue Cycle</a:t>
            </a:r>
          </a:p>
        </p:txBody>
      </p:sp>
      <p:sp>
        <p:nvSpPr>
          <p:cNvPr id="7" name="TextBox 6"/>
          <p:cNvSpPr txBox="1"/>
          <p:nvPr/>
        </p:nvSpPr>
        <p:spPr>
          <a:xfrm>
            <a:off x="1666876" y="3253900"/>
            <a:ext cx="1273628" cy="300082"/>
          </a:xfrm>
          <a:prstGeom prst="rect">
            <a:avLst/>
          </a:prstGeom>
          <a:noFill/>
        </p:spPr>
        <p:txBody>
          <a:bodyPr wrap="square" rtlCol="0">
            <a:spAutoFit/>
          </a:bodyPr>
          <a:lstStyle/>
          <a:p>
            <a:r>
              <a:rPr lang="en-US" sz="1350" b="1" dirty="0"/>
              <a:t>No More Siloes</a:t>
            </a:r>
          </a:p>
        </p:txBody>
      </p:sp>
      <p:sp>
        <p:nvSpPr>
          <p:cNvPr id="8" name="TextBox 7"/>
          <p:cNvSpPr txBox="1"/>
          <p:nvPr/>
        </p:nvSpPr>
        <p:spPr>
          <a:xfrm>
            <a:off x="6284168" y="2838401"/>
            <a:ext cx="2029408" cy="715581"/>
          </a:xfrm>
          <a:prstGeom prst="rect">
            <a:avLst/>
          </a:prstGeom>
          <a:noFill/>
        </p:spPr>
        <p:txBody>
          <a:bodyPr wrap="square" rtlCol="0">
            <a:spAutoFit/>
          </a:bodyPr>
          <a:lstStyle/>
          <a:p>
            <a:r>
              <a:rPr lang="en-US" sz="1350" b="1" dirty="0"/>
              <a:t>Revenue Cycle is No Longer </a:t>
            </a:r>
            <a:r>
              <a:rPr lang="en-US" sz="1350" b="1" dirty="0" err="1"/>
              <a:t>Dept</a:t>
            </a:r>
            <a:r>
              <a:rPr lang="en-US" sz="1350" b="1" dirty="0"/>
              <a:t> of Corrections</a:t>
            </a:r>
          </a:p>
        </p:txBody>
      </p:sp>
      <p:sp>
        <p:nvSpPr>
          <p:cNvPr id="9" name="TextBox 8"/>
          <p:cNvSpPr txBox="1"/>
          <p:nvPr/>
        </p:nvSpPr>
        <p:spPr>
          <a:xfrm>
            <a:off x="3827884" y="3586454"/>
            <a:ext cx="1868455" cy="300082"/>
          </a:xfrm>
          <a:prstGeom prst="rect">
            <a:avLst/>
          </a:prstGeom>
          <a:noFill/>
        </p:spPr>
        <p:txBody>
          <a:bodyPr wrap="square" rtlCol="0">
            <a:spAutoFit/>
          </a:bodyPr>
          <a:lstStyle/>
          <a:p>
            <a:r>
              <a:rPr lang="en-US" sz="1350" b="1" dirty="0"/>
              <a:t>Patients are Consumers</a:t>
            </a:r>
          </a:p>
        </p:txBody>
      </p:sp>
      <p:sp>
        <p:nvSpPr>
          <p:cNvPr id="10" name="TextBox 9"/>
          <p:cNvSpPr txBox="1"/>
          <p:nvPr/>
        </p:nvSpPr>
        <p:spPr>
          <a:xfrm>
            <a:off x="5801307" y="4373628"/>
            <a:ext cx="2526263" cy="300082"/>
          </a:xfrm>
          <a:prstGeom prst="rect">
            <a:avLst/>
          </a:prstGeom>
          <a:noFill/>
        </p:spPr>
        <p:txBody>
          <a:bodyPr wrap="square" rtlCol="0">
            <a:spAutoFit/>
          </a:bodyPr>
          <a:lstStyle/>
          <a:p>
            <a:r>
              <a:rPr lang="en-US" sz="1350" b="1" dirty="0"/>
              <a:t>Point of Service vs Point of Crisis</a:t>
            </a:r>
          </a:p>
        </p:txBody>
      </p:sp>
      <p:sp>
        <p:nvSpPr>
          <p:cNvPr id="11" name="TextBox 10"/>
          <p:cNvSpPr txBox="1"/>
          <p:nvPr/>
        </p:nvSpPr>
        <p:spPr>
          <a:xfrm>
            <a:off x="673166" y="3845282"/>
            <a:ext cx="993710" cy="507831"/>
          </a:xfrm>
          <a:prstGeom prst="rect">
            <a:avLst/>
          </a:prstGeom>
          <a:noFill/>
        </p:spPr>
        <p:txBody>
          <a:bodyPr wrap="square" rtlCol="0">
            <a:spAutoFit/>
          </a:bodyPr>
          <a:lstStyle/>
          <a:p>
            <a:r>
              <a:rPr lang="en-US" sz="1350" b="1" dirty="0"/>
              <a:t>Hidey Holes</a:t>
            </a:r>
          </a:p>
        </p:txBody>
      </p:sp>
      <p:sp>
        <p:nvSpPr>
          <p:cNvPr id="12" name="TextBox 11"/>
          <p:cNvSpPr txBox="1"/>
          <p:nvPr/>
        </p:nvSpPr>
        <p:spPr>
          <a:xfrm>
            <a:off x="4213908" y="5171118"/>
            <a:ext cx="2064398" cy="300082"/>
          </a:xfrm>
          <a:prstGeom prst="rect">
            <a:avLst/>
          </a:prstGeom>
          <a:noFill/>
        </p:spPr>
        <p:txBody>
          <a:bodyPr wrap="square" rtlCol="0">
            <a:spAutoFit/>
          </a:bodyPr>
          <a:lstStyle/>
          <a:p>
            <a:r>
              <a:rPr lang="en-US" sz="1350" b="1" dirty="0"/>
              <a:t>Throw it on “THE Pile”</a:t>
            </a:r>
          </a:p>
        </p:txBody>
      </p:sp>
      <p:sp>
        <p:nvSpPr>
          <p:cNvPr id="13" name="TextBox 12"/>
          <p:cNvSpPr txBox="1"/>
          <p:nvPr/>
        </p:nvSpPr>
        <p:spPr>
          <a:xfrm>
            <a:off x="1894308" y="4353113"/>
            <a:ext cx="2161009" cy="300082"/>
          </a:xfrm>
          <a:prstGeom prst="rect">
            <a:avLst/>
          </a:prstGeom>
          <a:noFill/>
        </p:spPr>
        <p:txBody>
          <a:bodyPr wrap="square" rtlCol="0">
            <a:spAutoFit/>
          </a:bodyPr>
          <a:lstStyle/>
          <a:p>
            <a:r>
              <a:rPr lang="en-US" sz="1350" b="1" dirty="0"/>
              <a:t>No Revenue Cycle School</a:t>
            </a:r>
          </a:p>
        </p:txBody>
      </p:sp>
    </p:spTree>
    <p:extLst>
      <p:ext uri="{BB962C8B-B14F-4D97-AF65-F5344CB8AC3E}">
        <p14:creationId xmlns:p14="http://schemas.microsoft.com/office/powerpoint/2010/main" val="6375613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947" y="1522057"/>
            <a:ext cx="6227018" cy="380282"/>
          </a:xfrm>
        </p:spPr>
        <p:txBody>
          <a:bodyPr>
            <a:normAutofit fontScale="90000"/>
          </a:bodyPr>
          <a:lstStyle/>
          <a:p>
            <a:r>
              <a:rPr lang="en-US" sz="2400" dirty="0"/>
              <a:t>Shifting to a Patient Friendly Revenue Cycle</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86589" y="2653973"/>
            <a:ext cx="6360275" cy="270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080727" y="2292998"/>
            <a:ext cx="4572000" cy="507831"/>
          </a:xfrm>
          <a:prstGeom prst="rect">
            <a:avLst/>
          </a:prstGeom>
          <a:noFill/>
        </p:spPr>
        <p:txBody>
          <a:bodyPr wrap="square" rtlCol="0">
            <a:spAutoFit/>
          </a:bodyPr>
          <a:lstStyle/>
          <a:p>
            <a:r>
              <a:rPr lang="en-US" sz="1350" dirty="0"/>
              <a:t>         </a:t>
            </a:r>
            <a:r>
              <a:rPr lang="en-US" sz="1350" b="1" dirty="0"/>
              <a:t>Current State</a:t>
            </a:r>
            <a:r>
              <a:rPr lang="en-US" sz="1350" dirty="0"/>
              <a:t>	                                                </a:t>
            </a:r>
            <a:r>
              <a:rPr lang="en-US" sz="1350" b="1" dirty="0"/>
              <a:t>Future State</a:t>
            </a:r>
          </a:p>
        </p:txBody>
      </p:sp>
    </p:spTree>
    <p:extLst>
      <p:ext uri="{BB962C8B-B14F-4D97-AF65-F5344CB8AC3E}">
        <p14:creationId xmlns:p14="http://schemas.microsoft.com/office/powerpoint/2010/main" val="4105744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99527806-7DDE-40F4-85E9-5A77583874EB}"/>
              </a:ext>
            </a:extLst>
          </p:cNvPr>
          <p:cNvSpPr/>
          <p:nvPr/>
        </p:nvSpPr>
        <p:spPr>
          <a:xfrm>
            <a:off x="5276514" y="2833603"/>
            <a:ext cx="1474956" cy="300082"/>
          </a:xfrm>
          <a:prstGeom prst="rect">
            <a:avLst/>
          </a:prstGeom>
        </p:spPr>
        <p:txBody>
          <a:bodyPr wrap="none">
            <a:spAutoFit/>
          </a:bodyPr>
          <a:lstStyle/>
          <a:p>
            <a:pPr algn="ctr" defTabSz="425054">
              <a:lnSpc>
                <a:spcPct val="90000"/>
              </a:lnSpc>
              <a:spcBef>
                <a:spcPct val="0"/>
              </a:spcBef>
              <a:spcAft>
                <a:spcPct val="35000"/>
              </a:spcAft>
            </a:pPr>
            <a:r>
              <a:rPr lang="en-US" sz="1500" dirty="0"/>
              <a:t>POS Registration</a:t>
            </a:r>
          </a:p>
        </p:txBody>
      </p:sp>
      <p:sp>
        <p:nvSpPr>
          <p:cNvPr id="38" name="Rectangle 37">
            <a:extLst>
              <a:ext uri="{FF2B5EF4-FFF2-40B4-BE49-F238E27FC236}">
                <a16:creationId xmlns:a16="http://schemas.microsoft.com/office/drawing/2014/main" id="{0E345EFE-DA88-498A-954D-BBF901918DD8}"/>
              </a:ext>
            </a:extLst>
          </p:cNvPr>
          <p:cNvSpPr/>
          <p:nvPr/>
        </p:nvSpPr>
        <p:spPr>
          <a:xfrm>
            <a:off x="2809763" y="4352507"/>
            <a:ext cx="640496" cy="300082"/>
          </a:xfrm>
          <a:prstGeom prst="rect">
            <a:avLst/>
          </a:prstGeom>
        </p:spPr>
        <p:txBody>
          <a:bodyPr wrap="none">
            <a:spAutoFit/>
          </a:bodyPr>
          <a:lstStyle/>
          <a:p>
            <a:pPr algn="ctr" defTabSz="425054">
              <a:lnSpc>
                <a:spcPct val="90000"/>
              </a:lnSpc>
              <a:spcBef>
                <a:spcPct val="0"/>
              </a:spcBef>
              <a:spcAft>
                <a:spcPct val="35000"/>
              </a:spcAft>
            </a:pPr>
            <a:r>
              <a:rPr lang="en-US" sz="1500" dirty="0"/>
              <a:t>Order</a:t>
            </a:r>
            <a:endParaRPr lang="en-US" sz="1013" dirty="0"/>
          </a:p>
        </p:txBody>
      </p:sp>
      <p:sp>
        <p:nvSpPr>
          <p:cNvPr id="39" name="Rectangle 38">
            <a:extLst>
              <a:ext uri="{FF2B5EF4-FFF2-40B4-BE49-F238E27FC236}">
                <a16:creationId xmlns:a16="http://schemas.microsoft.com/office/drawing/2014/main" id="{D96E06CC-15D9-488C-8947-7A87886F6965}"/>
              </a:ext>
            </a:extLst>
          </p:cNvPr>
          <p:cNvSpPr/>
          <p:nvPr/>
        </p:nvSpPr>
        <p:spPr>
          <a:xfrm>
            <a:off x="3643939" y="2833603"/>
            <a:ext cx="894797" cy="300082"/>
          </a:xfrm>
          <a:prstGeom prst="rect">
            <a:avLst/>
          </a:prstGeom>
        </p:spPr>
        <p:txBody>
          <a:bodyPr wrap="none">
            <a:spAutoFit/>
          </a:bodyPr>
          <a:lstStyle/>
          <a:p>
            <a:pPr algn="ctr" defTabSz="425054">
              <a:lnSpc>
                <a:spcPct val="90000"/>
              </a:lnSpc>
              <a:spcBef>
                <a:spcPct val="0"/>
              </a:spcBef>
              <a:spcAft>
                <a:spcPct val="35000"/>
              </a:spcAft>
            </a:pPr>
            <a:r>
              <a:rPr lang="en-US" sz="1500" dirty="0"/>
              <a:t>Schedule</a:t>
            </a:r>
            <a:endParaRPr lang="en-US" sz="1013" dirty="0"/>
          </a:p>
        </p:txBody>
      </p:sp>
      <p:sp>
        <p:nvSpPr>
          <p:cNvPr id="40" name="Rectangle 39">
            <a:extLst>
              <a:ext uri="{FF2B5EF4-FFF2-40B4-BE49-F238E27FC236}">
                <a16:creationId xmlns:a16="http://schemas.microsoft.com/office/drawing/2014/main" id="{B8FF724D-BE5A-41BD-B1F6-4BB39E097EFA}"/>
              </a:ext>
            </a:extLst>
          </p:cNvPr>
          <p:cNvSpPr/>
          <p:nvPr/>
        </p:nvSpPr>
        <p:spPr>
          <a:xfrm>
            <a:off x="4334103" y="4352507"/>
            <a:ext cx="1437125" cy="300082"/>
          </a:xfrm>
          <a:prstGeom prst="rect">
            <a:avLst/>
          </a:prstGeom>
        </p:spPr>
        <p:txBody>
          <a:bodyPr wrap="none">
            <a:spAutoFit/>
          </a:bodyPr>
          <a:lstStyle/>
          <a:p>
            <a:pPr algn="ctr" defTabSz="425054">
              <a:lnSpc>
                <a:spcPct val="90000"/>
              </a:lnSpc>
              <a:spcBef>
                <a:spcPct val="0"/>
              </a:spcBef>
              <a:spcAft>
                <a:spcPct val="35000"/>
              </a:spcAft>
            </a:pPr>
            <a:r>
              <a:rPr lang="en-US" sz="1500" dirty="0"/>
              <a:t>Pre-Registration</a:t>
            </a:r>
            <a:endParaRPr lang="en-US" sz="1013" dirty="0"/>
          </a:p>
        </p:txBody>
      </p:sp>
      <p:sp>
        <p:nvSpPr>
          <p:cNvPr id="15" name="Triangle 14">
            <a:extLst>
              <a:ext uri="{FF2B5EF4-FFF2-40B4-BE49-F238E27FC236}">
                <a16:creationId xmlns:a16="http://schemas.microsoft.com/office/drawing/2014/main" id="{DC4CEC5A-5813-D642-AEFF-F9BBA70A791D}"/>
              </a:ext>
            </a:extLst>
          </p:cNvPr>
          <p:cNvSpPr/>
          <p:nvPr/>
        </p:nvSpPr>
        <p:spPr>
          <a:xfrm>
            <a:off x="4412525" y="3133454"/>
            <a:ext cx="1280279" cy="110369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6" name="Triangle 5">
            <a:extLst>
              <a:ext uri="{FF2B5EF4-FFF2-40B4-BE49-F238E27FC236}">
                <a16:creationId xmlns:a16="http://schemas.microsoft.com/office/drawing/2014/main" id="{12DE62FE-9E7F-6F44-93A3-A2CE536AD987}"/>
              </a:ext>
            </a:extLst>
          </p:cNvPr>
          <p:cNvSpPr/>
          <p:nvPr/>
        </p:nvSpPr>
        <p:spPr>
          <a:xfrm rot="10800000">
            <a:off x="5373852" y="3133454"/>
            <a:ext cx="1280279" cy="1103690"/>
          </a:xfrm>
          <a:prstGeom prst="triangle">
            <a:avLst/>
          </a:prstGeom>
          <a:solidFill>
            <a:srgbClr val="3333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 name="Triangle 1">
            <a:extLst>
              <a:ext uri="{FF2B5EF4-FFF2-40B4-BE49-F238E27FC236}">
                <a16:creationId xmlns:a16="http://schemas.microsoft.com/office/drawing/2014/main" id="{B3BE00F8-0B98-A64F-BE6C-43BC514C86CC}"/>
              </a:ext>
            </a:extLst>
          </p:cNvPr>
          <p:cNvSpPr/>
          <p:nvPr/>
        </p:nvSpPr>
        <p:spPr>
          <a:xfrm>
            <a:off x="2472514" y="3133454"/>
            <a:ext cx="1280279" cy="110369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14" name="Triangle 13">
            <a:extLst>
              <a:ext uri="{FF2B5EF4-FFF2-40B4-BE49-F238E27FC236}">
                <a16:creationId xmlns:a16="http://schemas.microsoft.com/office/drawing/2014/main" id="{BBA2EDF4-9129-C245-A8F2-3D9F5B8F741C}"/>
              </a:ext>
            </a:extLst>
          </p:cNvPr>
          <p:cNvSpPr/>
          <p:nvPr/>
        </p:nvSpPr>
        <p:spPr>
          <a:xfrm rot="10800000">
            <a:off x="3451198" y="3133454"/>
            <a:ext cx="1280279" cy="1103690"/>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8" name="Title 7">
            <a:extLst>
              <a:ext uri="{FF2B5EF4-FFF2-40B4-BE49-F238E27FC236}">
                <a16:creationId xmlns:a16="http://schemas.microsoft.com/office/drawing/2014/main" id="{EFE3470C-4B73-4B26-A745-E06F695DF1FA}"/>
              </a:ext>
            </a:extLst>
          </p:cNvPr>
          <p:cNvSpPr>
            <a:spLocks noGrp="1"/>
          </p:cNvSpPr>
          <p:nvPr>
            <p:ph type="title"/>
          </p:nvPr>
        </p:nvSpPr>
        <p:spPr>
          <a:xfrm>
            <a:off x="463079" y="1556521"/>
            <a:ext cx="5453940" cy="233736"/>
          </a:xfrm>
        </p:spPr>
        <p:txBody>
          <a:bodyPr>
            <a:normAutofit fontScale="90000"/>
          </a:bodyPr>
          <a:lstStyle/>
          <a:p>
            <a:r>
              <a:rPr lang="en-US" b="1" dirty="0">
                <a:solidFill>
                  <a:srgbClr val="002060"/>
                </a:solidFill>
              </a:rPr>
              <a:t>Traditional front-end healthcare experience</a:t>
            </a:r>
          </a:p>
        </p:txBody>
      </p:sp>
      <p:grpSp>
        <p:nvGrpSpPr>
          <p:cNvPr id="18" name="Group 17">
            <a:extLst>
              <a:ext uri="{FF2B5EF4-FFF2-40B4-BE49-F238E27FC236}">
                <a16:creationId xmlns:a16="http://schemas.microsoft.com/office/drawing/2014/main" id="{E9092A03-867F-4E0D-A78F-D4DA4EBD54DE}"/>
              </a:ext>
            </a:extLst>
          </p:cNvPr>
          <p:cNvGrpSpPr/>
          <p:nvPr/>
        </p:nvGrpSpPr>
        <p:grpSpPr>
          <a:xfrm>
            <a:off x="5720392" y="3206014"/>
            <a:ext cx="587200" cy="587200"/>
            <a:chOff x="9094806" y="2976651"/>
            <a:chExt cx="1043910" cy="1043910"/>
          </a:xfrm>
        </p:grpSpPr>
        <p:sp>
          <p:nvSpPr>
            <p:cNvPr id="45" name="Freeform 287">
              <a:extLst>
                <a:ext uri="{FF2B5EF4-FFF2-40B4-BE49-F238E27FC236}">
                  <a16:creationId xmlns:a16="http://schemas.microsoft.com/office/drawing/2014/main" id="{730BF83C-889A-46B9-AC86-B28AA4EC4E65}"/>
                </a:ext>
              </a:extLst>
            </p:cNvPr>
            <p:cNvSpPr>
              <a:spLocks noChangeArrowheads="1"/>
            </p:cNvSpPr>
            <p:nvPr/>
          </p:nvSpPr>
          <p:spPr bwMode="auto">
            <a:xfrm>
              <a:off x="9094806"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46" name="Freeform 970">
              <a:extLst>
                <a:ext uri="{FF2B5EF4-FFF2-40B4-BE49-F238E27FC236}">
                  <a16:creationId xmlns:a16="http://schemas.microsoft.com/office/drawing/2014/main" id="{E6A1BAEC-5DC1-40E1-89CA-1CF9F73D983C}"/>
                </a:ext>
              </a:extLst>
            </p:cNvPr>
            <p:cNvSpPr>
              <a:spLocks noChangeAspect="1" noChangeArrowheads="1"/>
            </p:cNvSpPr>
            <p:nvPr/>
          </p:nvSpPr>
          <p:spPr bwMode="auto">
            <a:xfrm>
              <a:off x="9280474" y="3162319"/>
              <a:ext cx="672575" cy="672575"/>
            </a:xfrm>
            <a:custGeom>
              <a:avLst/>
              <a:gdLst>
                <a:gd name="T0" fmla="*/ 27073 w 294916"/>
                <a:gd name="T1" fmla="*/ 288556 h 296502"/>
                <a:gd name="T2" fmla="*/ 269282 w 294916"/>
                <a:gd name="T3" fmla="*/ 264722 h 296502"/>
                <a:gd name="T4" fmla="*/ 27073 w 294916"/>
                <a:gd name="T5" fmla="*/ 204777 h 296502"/>
                <a:gd name="T6" fmla="*/ 269282 w 294916"/>
                <a:gd name="T7" fmla="*/ 255694 h 296502"/>
                <a:gd name="T8" fmla="*/ 27073 w 294916"/>
                <a:gd name="T9" fmla="*/ 204777 h 296502"/>
                <a:gd name="T10" fmla="*/ 27073 w 294916"/>
                <a:gd name="T11" fmla="*/ 195749 h 296502"/>
                <a:gd name="T12" fmla="*/ 269282 w 294916"/>
                <a:gd name="T13" fmla="*/ 171916 h 296502"/>
                <a:gd name="T14" fmla="*/ 195977 w 294916"/>
                <a:gd name="T15" fmla="*/ 138616 h 296502"/>
                <a:gd name="T16" fmla="*/ 195977 w 294916"/>
                <a:gd name="T17" fmla="*/ 147808 h 296502"/>
                <a:gd name="T18" fmla="*/ 195977 w 294916"/>
                <a:gd name="T19" fmla="*/ 138616 h 296502"/>
                <a:gd name="T20" fmla="*/ 200389 w 294916"/>
                <a:gd name="T21" fmla="*/ 117726 h 296502"/>
                <a:gd name="T22" fmla="*/ 191196 w 294916"/>
                <a:gd name="T23" fmla="*/ 117726 h 296502"/>
                <a:gd name="T24" fmla="*/ 61365 w 294916"/>
                <a:gd name="T25" fmla="*/ 111972 h 296502"/>
                <a:gd name="T26" fmla="*/ 54146 w 294916"/>
                <a:gd name="T27" fmla="*/ 162889 h 296502"/>
                <a:gd name="T28" fmla="*/ 74721 w 294916"/>
                <a:gd name="T29" fmla="*/ 119555 h 296502"/>
                <a:gd name="T30" fmla="*/ 61365 w 294916"/>
                <a:gd name="T31" fmla="*/ 111972 h 296502"/>
                <a:gd name="T32" fmla="*/ 200389 w 294916"/>
                <a:gd name="T33" fmla="*/ 92042 h 296502"/>
                <a:gd name="T34" fmla="*/ 191196 w 294916"/>
                <a:gd name="T35" fmla="*/ 92042 h 296502"/>
                <a:gd name="T36" fmla="*/ 20935 w 294916"/>
                <a:gd name="T37" fmla="*/ 76220 h 296502"/>
                <a:gd name="T38" fmla="*/ 44759 w 294916"/>
                <a:gd name="T39" fmla="*/ 139055 h 296502"/>
                <a:gd name="T40" fmla="*/ 61365 w 294916"/>
                <a:gd name="T41" fmla="*/ 103304 h 296502"/>
                <a:gd name="T42" fmla="*/ 83746 w 294916"/>
                <a:gd name="T43" fmla="*/ 119555 h 296502"/>
                <a:gd name="T44" fmla="*/ 107929 w 294916"/>
                <a:gd name="T45" fmla="*/ 139055 h 296502"/>
                <a:gd name="T46" fmla="*/ 20935 w 294916"/>
                <a:gd name="T47" fmla="*/ 76220 h 296502"/>
                <a:gd name="T48" fmla="*/ 146193 w 294916"/>
                <a:gd name="T49" fmla="*/ 90305 h 296502"/>
                <a:gd name="T50" fmla="*/ 160991 w 294916"/>
                <a:gd name="T51" fmla="*/ 162889 h 296502"/>
                <a:gd name="T52" fmla="*/ 165684 w 294916"/>
                <a:gd name="T53" fmla="*/ 89944 h 296502"/>
                <a:gd name="T54" fmla="*/ 170016 w 294916"/>
                <a:gd name="T55" fmla="*/ 162889 h 296502"/>
                <a:gd name="T56" fmla="*/ 221996 w 294916"/>
                <a:gd name="T57" fmla="*/ 94638 h 296502"/>
                <a:gd name="T58" fmla="*/ 230658 w 294916"/>
                <a:gd name="T59" fmla="*/ 94638 h 296502"/>
                <a:gd name="T60" fmla="*/ 245820 w 294916"/>
                <a:gd name="T61" fmla="*/ 162889 h 296502"/>
                <a:gd name="T62" fmla="*/ 226328 w 294916"/>
                <a:gd name="T63" fmla="*/ 71165 h 296502"/>
                <a:gd name="T64" fmla="*/ 165684 w 294916"/>
                <a:gd name="T65" fmla="*/ 62137 h 296502"/>
                <a:gd name="T66" fmla="*/ 254483 w 294916"/>
                <a:gd name="T67" fmla="*/ 90305 h 296502"/>
                <a:gd name="T68" fmla="*/ 291663 w 294916"/>
                <a:gd name="T69" fmla="*/ 162889 h 296502"/>
                <a:gd name="T70" fmla="*/ 291663 w 294916"/>
                <a:gd name="T71" fmla="*/ 171916 h 296502"/>
                <a:gd name="T72" fmla="*/ 278307 w 294916"/>
                <a:gd name="T73" fmla="*/ 293251 h 296502"/>
                <a:gd name="T74" fmla="*/ 22742 w 294916"/>
                <a:gd name="T75" fmla="*/ 297583 h 296502"/>
                <a:gd name="T76" fmla="*/ 18049 w 294916"/>
                <a:gd name="T77" fmla="*/ 171916 h 296502"/>
                <a:gd name="T78" fmla="*/ 0 w 294916"/>
                <a:gd name="T79" fmla="*/ 167583 h 296502"/>
                <a:gd name="T80" fmla="*/ 44759 w 294916"/>
                <a:gd name="T81" fmla="*/ 162889 h 296502"/>
                <a:gd name="T82" fmla="*/ 16604 w 294916"/>
                <a:gd name="T83" fmla="*/ 148083 h 296502"/>
                <a:gd name="T84" fmla="*/ 11911 w 294916"/>
                <a:gd name="T85" fmla="*/ 71888 h 296502"/>
                <a:gd name="T86" fmla="*/ 112260 w 294916"/>
                <a:gd name="T87" fmla="*/ 67555 h 296502"/>
                <a:gd name="T88" fmla="*/ 116593 w 294916"/>
                <a:gd name="T89" fmla="*/ 143388 h 296502"/>
                <a:gd name="T90" fmla="*/ 83746 w 294916"/>
                <a:gd name="T91" fmla="*/ 148083 h 296502"/>
                <a:gd name="T92" fmla="*/ 137168 w 294916"/>
                <a:gd name="T93" fmla="*/ 162889 h 296502"/>
                <a:gd name="T94" fmla="*/ 165684 w 294916"/>
                <a:gd name="T95" fmla="*/ 62137 h 296502"/>
                <a:gd name="T96" fmla="*/ 179460 w 294916"/>
                <a:gd name="T97" fmla="*/ 25132 h 296502"/>
                <a:gd name="T98" fmla="*/ 211774 w 294916"/>
                <a:gd name="T99" fmla="*/ 25132 h 296502"/>
                <a:gd name="T100" fmla="*/ 195618 w 294916"/>
                <a:gd name="T101" fmla="*/ 0 h 296502"/>
                <a:gd name="T102" fmla="*/ 195618 w 294916"/>
                <a:gd name="T103" fmla="*/ 50625 h 296502"/>
                <a:gd name="T104" fmla="*/ 195618 w 294916"/>
                <a:gd name="T105" fmla="*/ 0 h 2965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4916" h="296502">
                  <a:moveTo>
                    <a:pt x="26974" y="263760"/>
                  </a:moveTo>
                  <a:lnTo>
                    <a:pt x="26974" y="287507"/>
                  </a:lnTo>
                  <a:lnTo>
                    <a:pt x="268301" y="287507"/>
                  </a:lnTo>
                  <a:lnTo>
                    <a:pt x="268301" y="263760"/>
                  </a:lnTo>
                  <a:lnTo>
                    <a:pt x="26974" y="263760"/>
                  </a:lnTo>
                  <a:close/>
                  <a:moveTo>
                    <a:pt x="26974" y="204033"/>
                  </a:moveTo>
                  <a:lnTo>
                    <a:pt x="26974" y="254765"/>
                  </a:lnTo>
                  <a:lnTo>
                    <a:pt x="268301" y="254765"/>
                  </a:lnTo>
                  <a:lnTo>
                    <a:pt x="268301" y="204033"/>
                  </a:lnTo>
                  <a:lnTo>
                    <a:pt x="26974" y="204033"/>
                  </a:lnTo>
                  <a:close/>
                  <a:moveTo>
                    <a:pt x="26974" y="171292"/>
                  </a:moveTo>
                  <a:lnTo>
                    <a:pt x="26974" y="195038"/>
                  </a:lnTo>
                  <a:lnTo>
                    <a:pt x="268301" y="195038"/>
                  </a:lnTo>
                  <a:lnTo>
                    <a:pt x="268301" y="171292"/>
                  </a:lnTo>
                  <a:lnTo>
                    <a:pt x="26974" y="171292"/>
                  </a:lnTo>
                  <a:close/>
                  <a:moveTo>
                    <a:pt x="195263" y="138112"/>
                  </a:moveTo>
                  <a:cubicBezTo>
                    <a:pt x="197827" y="138112"/>
                    <a:pt x="199659" y="140310"/>
                    <a:pt x="199659" y="142875"/>
                  </a:cubicBezTo>
                  <a:cubicBezTo>
                    <a:pt x="199659" y="145073"/>
                    <a:pt x="197827" y="147271"/>
                    <a:pt x="195263" y="147271"/>
                  </a:cubicBezTo>
                  <a:cubicBezTo>
                    <a:pt x="192698" y="147271"/>
                    <a:pt x="190500" y="145073"/>
                    <a:pt x="190500" y="142875"/>
                  </a:cubicBezTo>
                  <a:cubicBezTo>
                    <a:pt x="190500" y="140310"/>
                    <a:pt x="192698" y="138112"/>
                    <a:pt x="195263" y="138112"/>
                  </a:cubicBezTo>
                  <a:close/>
                  <a:moveTo>
                    <a:pt x="195263" y="112712"/>
                  </a:moveTo>
                  <a:cubicBezTo>
                    <a:pt x="197827" y="112712"/>
                    <a:pt x="199659" y="114829"/>
                    <a:pt x="199659" y="117298"/>
                  </a:cubicBezTo>
                  <a:cubicBezTo>
                    <a:pt x="199659" y="119768"/>
                    <a:pt x="197827" y="121884"/>
                    <a:pt x="195263" y="121884"/>
                  </a:cubicBezTo>
                  <a:cubicBezTo>
                    <a:pt x="192698" y="121884"/>
                    <a:pt x="190500" y="119768"/>
                    <a:pt x="190500" y="117298"/>
                  </a:cubicBezTo>
                  <a:cubicBezTo>
                    <a:pt x="190500" y="114829"/>
                    <a:pt x="192698" y="112712"/>
                    <a:pt x="195263" y="112712"/>
                  </a:cubicBezTo>
                  <a:close/>
                  <a:moveTo>
                    <a:pt x="61141" y="111565"/>
                  </a:moveTo>
                  <a:cubicBezTo>
                    <a:pt x="57185" y="111565"/>
                    <a:pt x="53948" y="115163"/>
                    <a:pt x="53948" y="119120"/>
                  </a:cubicBezTo>
                  <a:lnTo>
                    <a:pt x="53948" y="162297"/>
                  </a:lnTo>
                  <a:lnTo>
                    <a:pt x="74448" y="162297"/>
                  </a:lnTo>
                  <a:lnTo>
                    <a:pt x="74448" y="119120"/>
                  </a:lnTo>
                  <a:cubicBezTo>
                    <a:pt x="74448" y="115163"/>
                    <a:pt x="71212" y="111565"/>
                    <a:pt x="67255" y="111565"/>
                  </a:cubicBezTo>
                  <a:lnTo>
                    <a:pt x="61141" y="111565"/>
                  </a:lnTo>
                  <a:close/>
                  <a:moveTo>
                    <a:pt x="195263" y="87312"/>
                  </a:moveTo>
                  <a:cubicBezTo>
                    <a:pt x="197827" y="87312"/>
                    <a:pt x="199659" y="89144"/>
                    <a:pt x="199659" y="91708"/>
                  </a:cubicBezTo>
                  <a:cubicBezTo>
                    <a:pt x="199659" y="94273"/>
                    <a:pt x="197827" y="96471"/>
                    <a:pt x="195263" y="96471"/>
                  </a:cubicBezTo>
                  <a:cubicBezTo>
                    <a:pt x="192698" y="96471"/>
                    <a:pt x="190500" y="94273"/>
                    <a:pt x="190500" y="91708"/>
                  </a:cubicBezTo>
                  <a:cubicBezTo>
                    <a:pt x="190500" y="89144"/>
                    <a:pt x="192698" y="87312"/>
                    <a:pt x="195263" y="87312"/>
                  </a:cubicBezTo>
                  <a:close/>
                  <a:moveTo>
                    <a:pt x="20860" y="75944"/>
                  </a:moveTo>
                  <a:lnTo>
                    <a:pt x="20860" y="138550"/>
                  </a:lnTo>
                  <a:lnTo>
                    <a:pt x="44597" y="138550"/>
                  </a:lnTo>
                  <a:lnTo>
                    <a:pt x="44597" y="119120"/>
                  </a:lnTo>
                  <a:cubicBezTo>
                    <a:pt x="44597" y="110125"/>
                    <a:pt x="52150" y="102929"/>
                    <a:pt x="61141" y="102929"/>
                  </a:cubicBezTo>
                  <a:lnTo>
                    <a:pt x="67255" y="102929"/>
                  </a:lnTo>
                  <a:cubicBezTo>
                    <a:pt x="76247" y="102929"/>
                    <a:pt x="83440" y="110125"/>
                    <a:pt x="83440" y="119120"/>
                  </a:cubicBezTo>
                  <a:lnTo>
                    <a:pt x="83440" y="138550"/>
                  </a:lnTo>
                  <a:lnTo>
                    <a:pt x="107536" y="138550"/>
                  </a:lnTo>
                  <a:lnTo>
                    <a:pt x="107536" y="75944"/>
                  </a:lnTo>
                  <a:lnTo>
                    <a:pt x="20860" y="75944"/>
                  </a:lnTo>
                  <a:close/>
                  <a:moveTo>
                    <a:pt x="165081" y="70907"/>
                  </a:moveTo>
                  <a:cubicBezTo>
                    <a:pt x="154291" y="70907"/>
                    <a:pt x="145660" y="79183"/>
                    <a:pt x="145660" y="89977"/>
                  </a:cubicBezTo>
                  <a:lnTo>
                    <a:pt x="145660" y="162297"/>
                  </a:lnTo>
                  <a:lnTo>
                    <a:pt x="160405" y="162297"/>
                  </a:lnTo>
                  <a:lnTo>
                    <a:pt x="160405" y="94294"/>
                  </a:lnTo>
                  <a:cubicBezTo>
                    <a:pt x="160405" y="91776"/>
                    <a:pt x="162563" y="89617"/>
                    <a:pt x="165081" y="89617"/>
                  </a:cubicBezTo>
                  <a:cubicBezTo>
                    <a:pt x="167239" y="89617"/>
                    <a:pt x="169397" y="91776"/>
                    <a:pt x="169397" y="94294"/>
                  </a:cubicBezTo>
                  <a:lnTo>
                    <a:pt x="169397" y="162297"/>
                  </a:lnTo>
                  <a:lnTo>
                    <a:pt x="221187" y="162297"/>
                  </a:lnTo>
                  <a:lnTo>
                    <a:pt x="221187" y="94294"/>
                  </a:lnTo>
                  <a:cubicBezTo>
                    <a:pt x="221187" y="91776"/>
                    <a:pt x="222985" y="89617"/>
                    <a:pt x="225503" y="89617"/>
                  </a:cubicBezTo>
                  <a:cubicBezTo>
                    <a:pt x="228020" y="89617"/>
                    <a:pt x="229818" y="91776"/>
                    <a:pt x="229818" y="94294"/>
                  </a:cubicBezTo>
                  <a:lnTo>
                    <a:pt x="229818" y="162297"/>
                  </a:lnTo>
                  <a:lnTo>
                    <a:pt x="244924" y="162297"/>
                  </a:lnTo>
                  <a:lnTo>
                    <a:pt x="244924" y="89977"/>
                  </a:lnTo>
                  <a:cubicBezTo>
                    <a:pt x="244924" y="79183"/>
                    <a:pt x="235933" y="70907"/>
                    <a:pt x="225503" y="70907"/>
                  </a:cubicBezTo>
                  <a:lnTo>
                    <a:pt x="165081" y="70907"/>
                  </a:lnTo>
                  <a:close/>
                  <a:moveTo>
                    <a:pt x="165081" y="61912"/>
                  </a:moveTo>
                  <a:lnTo>
                    <a:pt x="225503" y="61912"/>
                  </a:lnTo>
                  <a:cubicBezTo>
                    <a:pt x="241327" y="61912"/>
                    <a:pt x="253556" y="74505"/>
                    <a:pt x="253556" y="89977"/>
                  </a:cubicBezTo>
                  <a:lnTo>
                    <a:pt x="253556" y="162297"/>
                  </a:lnTo>
                  <a:lnTo>
                    <a:pt x="290600" y="162297"/>
                  </a:lnTo>
                  <a:cubicBezTo>
                    <a:pt x="293117" y="162297"/>
                    <a:pt x="294916" y="164455"/>
                    <a:pt x="294916" y="166974"/>
                  </a:cubicBezTo>
                  <a:cubicBezTo>
                    <a:pt x="294916" y="169493"/>
                    <a:pt x="293117" y="171292"/>
                    <a:pt x="290600" y="171292"/>
                  </a:cubicBezTo>
                  <a:lnTo>
                    <a:pt x="277293" y="171292"/>
                  </a:lnTo>
                  <a:lnTo>
                    <a:pt x="277293" y="292185"/>
                  </a:lnTo>
                  <a:cubicBezTo>
                    <a:pt x="277293" y="294344"/>
                    <a:pt x="275135" y="296502"/>
                    <a:pt x="272617" y="296502"/>
                  </a:cubicBezTo>
                  <a:lnTo>
                    <a:pt x="22658" y="296502"/>
                  </a:lnTo>
                  <a:cubicBezTo>
                    <a:pt x="20141" y="296502"/>
                    <a:pt x="17983" y="294344"/>
                    <a:pt x="17983" y="292185"/>
                  </a:cubicBezTo>
                  <a:lnTo>
                    <a:pt x="17983" y="171292"/>
                  </a:lnTo>
                  <a:lnTo>
                    <a:pt x="4676" y="171292"/>
                  </a:lnTo>
                  <a:cubicBezTo>
                    <a:pt x="2158" y="171292"/>
                    <a:pt x="0" y="169493"/>
                    <a:pt x="0" y="166974"/>
                  </a:cubicBezTo>
                  <a:cubicBezTo>
                    <a:pt x="0" y="164455"/>
                    <a:pt x="2158" y="162297"/>
                    <a:pt x="4676" y="162297"/>
                  </a:cubicBezTo>
                  <a:lnTo>
                    <a:pt x="44597" y="162297"/>
                  </a:lnTo>
                  <a:lnTo>
                    <a:pt x="44597" y="147545"/>
                  </a:lnTo>
                  <a:lnTo>
                    <a:pt x="16544" y="147545"/>
                  </a:lnTo>
                  <a:cubicBezTo>
                    <a:pt x="14027" y="147545"/>
                    <a:pt x="11869" y="145386"/>
                    <a:pt x="11869" y="142867"/>
                  </a:cubicBezTo>
                  <a:lnTo>
                    <a:pt x="11869" y="71627"/>
                  </a:lnTo>
                  <a:cubicBezTo>
                    <a:pt x="11869" y="69108"/>
                    <a:pt x="14027" y="67309"/>
                    <a:pt x="16544" y="67309"/>
                  </a:cubicBezTo>
                  <a:lnTo>
                    <a:pt x="111852" y="67309"/>
                  </a:lnTo>
                  <a:cubicBezTo>
                    <a:pt x="114370" y="67309"/>
                    <a:pt x="116168" y="69108"/>
                    <a:pt x="116168" y="71627"/>
                  </a:cubicBezTo>
                  <a:lnTo>
                    <a:pt x="116168" y="142867"/>
                  </a:lnTo>
                  <a:cubicBezTo>
                    <a:pt x="116168" y="145386"/>
                    <a:pt x="114370" y="147545"/>
                    <a:pt x="111852" y="147545"/>
                  </a:cubicBezTo>
                  <a:lnTo>
                    <a:pt x="83440" y="147545"/>
                  </a:lnTo>
                  <a:lnTo>
                    <a:pt x="83440" y="162297"/>
                  </a:lnTo>
                  <a:lnTo>
                    <a:pt x="136668" y="162297"/>
                  </a:lnTo>
                  <a:lnTo>
                    <a:pt x="136668" y="89977"/>
                  </a:lnTo>
                  <a:cubicBezTo>
                    <a:pt x="136668" y="74505"/>
                    <a:pt x="149616" y="61912"/>
                    <a:pt x="165081" y="61912"/>
                  </a:cubicBezTo>
                  <a:close/>
                  <a:moveTo>
                    <a:pt x="194905" y="8944"/>
                  </a:moveTo>
                  <a:cubicBezTo>
                    <a:pt x="185961" y="8944"/>
                    <a:pt x="178806" y="16098"/>
                    <a:pt x="178806" y="25042"/>
                  </a:cubicBezTo>
                  <a:cubicBezTo>
                    <a:pt x="178806" y="33986"/>
                    <a:pt x="185961" y="41141"/>
                    <a:pt x="194905" y="41141"/>
                  </a:cubicBezTo>
                  <a:cubicBezTo>
                    <a:pt x="203848" y="41141"/>
                    <a:pt x="211003" y="33986"/>
                    <a:pt x="211003" y="25042"/>
                  </a:cubicBezTo>
                  <a:cubicBezTo>
                    <a:pt x="211003" y="16098"/>
                    <a:pt x="203848" y="8944"/>
                    <a:pt x="194905" y="8944"/>
                  </a:cubicBezTo>
                  <a:close/>
                  <a:moveTo>
                    <a:pt x="194905" y="0"/>
                  </a:moveTo>
                  <a:cubicBezTo>
                    <a:pt x="208857" y="0"/>
                    <a:pt x="220305" y="11448"/>
                    <a:pt x="220305" y="25042"/>
                  </a:cubicBezTo>
                  <a:cubicBezTo>
                    <a:pt x="220305" y="38994"/>
                    <a:pt x="208857" y="50442"/>
                    <a:pt x="194905" y="50442"/>
                  </a:cubicBezTo>
                  <a:cubicBezTo>
                    <a:pt x="180952" y="50442"/>
                    <a:pt x="169862" y="38994"/>
                    <a:pt x="169862" y="25042"/>
                  </a:cubicBezTo>
                  <a:cubicBezTo>
                    <a:pt x="169862" y="11448"/>
                    <a:pt x="180952" y="0"/>
                    <a:pt x="194905" y="0"/>
                  </a:cubicBezTo>
                  <a:close/>
                </a:path>
              </a:pathLst>
            </a:custGeom>
            <a:solidFill>
              <a:srgbClr val="3333C1"/>
            </a:solidFill>
            <a:ln>
              <a:noFill/>
            </a:ln>
            <a:effectLst/>
          </p:spPr>
          <p:txBody>
            <a:bodyPr anchor="ctr"/>
            <a:lstStyle/>
            <a:p>
              <a:pPr algn="just"/>
              <a:endParaRPr lang="en-US" sz="506" dirty="0">
                <a:latin typeface="Arial" panose="020B0604020202020204" pitchFamily="34" charset="0"/>
              </a:endParaRPr>
            </a:p>
          </p:txBody>
        </p:sp>
      </p:grpSp>
      <p:grpSp>
        <p:nvGrpSpPr>
          <p:cNvPr id="11" name="Group 10">
            <a:extLst>
              <a:ext uri="{FF2B5EF4-FFF2-40B4-BE49-F238E27FC236}">
                <a16:creationId xmlns:a16="http://schemas.microsoft.com/office/drawing/2014/main" id="{232EA8F5-CA2B-4E69-99FA-7D5CF2E160CF}"/>
              </a:ext>
            </a:extLst>
          </p:cNvPr>
          <p:cNvGrpSpPr/>
          <p:nvPr/>
        </p:nvGrpSpPr>
        <p:grpSpPr>
          <a:xfrm>
            <a:off x="2832367" y="3584742"/>
            <a:ext cx="587200" cy="587200"/>
            <a:chOff x="2048320" y="2976651"/>
            <a:chExt cx="1043910" cy="1043910"/>
          </a:xfrm>
        </p:grpSpPr>
        <p:sp>
          <p:nvSpPr>
            <p:cNvPr id="50" name="Freeform 122">
              <a:extLst>
                <a:ext uri="{FF2B5EF4-FFF2-40B4-BE49-F238E27FC236}">
                  <a16:creationId xmlns:a16="http://schemas.microsoft.com/office/drawing/2014/main" id="{52954D20-591F-48D1-A639-6FB833AC53D7}"/>
                </a:ext>
              </a:extLst>
            </p:cNvPr>
            <p:cNvSpPr>
              <a:spLocks noChangeArrowheads="1"/>
            </p:cNvSpPr>
            <p:nvPr/>
          </p:nvSpPr>
          <p:spPr bwMode="auto">
            <a:xfrm>
              <a:off x="2048320" y="2976651"/>
              <a:ext cx="1043910" cy="1043910"/>
            </a:xfrm>
            <a:custGeom>
              <a:avLst/>
              <a:gdLst>
                <a:gd name="T0" fmla="*/ 1445 w 1446"/>
                <a:gd name="T1" fmla="*/ 723 h 1447"/>
                <a:gd name="T2" fmla="*/ 1445 w 1446"/>
                <a:gd name="T3" fmla="*/ 723 h 1447"/>
                <a:gd name="T4" fmla="*/ 722 w 1446"/>
                <a:gd name="T5" fmla="*/ 1446 h 1447"/>
                <a:gd name="T6" fmla="*/ 722 w 1446"/>
                <a:gd name="T7" fmla="*/ 1446 h 1447"/>
                <a:gd name="T8" fmla="*/ 0 w 1446"/>
                <a:gd name="T9" fmla="*/ 723 h 1447"/>
                <a:gd name="T10" fmla="*/ 0 w 1446"/>
                <a:gd name="T11" fmla="*/ 723 h 1447"/>
                <a:gd name="T12" fmla="*/ 722 w 1446"/>
                <a:gd name="T13" fmla="*/ 0 h 1447"/>
                <a:gd name="T14" fmla="*/ 722 w 1446"/>
                <a:gd name="T15" fmla="*/ 0 h 1447"/>
                <a:gd name="T16" fmla="*/ 1445 w 1446"/>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6" h="1447">
                  <a:moveTo>
                    <a:pt x="1445" y="723"/>
                  </a:moveTo>
                  <a:lnTo>
                    <a:pt x="1445" y="723"/>
                  </a:lnTo>
                  <a:cubicBezTo>
                    <a:pt x="1445" y="1122"/>
                    <a:pt x="1121" y="1446"/>
                    <a:pt x="722" y="1446"/>
                  </a:cubicBezTo>
                  <a:lnTo>
                    <a:pt x="722" y="1446"/>
                  </a:lnTo>
                  <a:cubicBezTo>
                    <a:pt x="323" y="1446"/>
                    <a:pt x="0" y="1122"/>
                    <a:pt x="0" y="723"/>
                  </a:cubicBezTo>
                  <a:lnTo>
                    <a:pt x="0" y="723"/>
                  </a:lnTo>
                  <a:cubicBezTo>
                    <a:pt x="0" y="324"/>
                    <a:pt x="323" y="0"/>
                    <a:pt x="722" y="0"/>
                  </a:cubicBezTo>
                  <a:lnTo>
                    <a:pt x="722" y="0"/>
                  </a:lnTo>
                  <a:cubicBezTo>
                    <a:pt x="1121" y="0"/>
                    <a:pt x="1445" y="324"/>
                    <a:pt x="1445"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51" name="Freeform 748">
              <a:extLst>
                <a:ext uri="{FF2B5EF4-FFF2-40B4-BE49-F238E27FC236}">
                  <a16:creationId xmlns:a16="http://schemas.microsoft.com/office/drawing/2014/main" id="{4146D5B1-706C-4557-94BB-0C227433B906}"/>
                </a:ext>
              </a:extLst>
            </p:cNvPr>
            <p:cNvSpPr>
              <a:spLocks noChangeArrowheads="1"/>
            </p:cNvSpPr>
            <p:nvPr/>
          </p:nvSpPr>
          <p:spPr bwMode="auto">
            <a:xfrm>
              <a:off x="2229549" y="3100819"/>
              <a:ext cx="678705" cy="678705"/>
            </a:xfrm>
            <a:custGeom>
              <a:avLst/>
              <a:gdLst>
                <a:gd name="T0" fmla="*/ 136333 w 302627"/>
                <a:gd name="T1" fmla="*/ 131808 h 301266"/>
                <a:gd name="T2" fmla="*/ 99972 w 302627"/>
                <a:gd name="T3" fmla="*/ 136135 h 301266"/>
                <a:gd name="T4" fmla="*/ 132014 w 302627"/>
                <a:gd name="T5" fmla="*/ 163898 h 301266"/>
                <a:gd name="T6" fmla="*/ 136333 w 302627"/>
                <a:gd name="T7" fmla="*/ 200314 h 301266"/>
                <a:gd name="T8" fmla="*/ 164054 w 302627"/>
                <a:gd name="T9" fmla="*/ 168585 h 301266"/>
                <a:gd name="T10" fmla="*/ 200415 w 302627"/>
                <a:gd name="T11" fmla="*/ 163898 h 301266"/>
                <a:gd name="T12" fmla="*/ 168734 w 302627"/>
                <a:gd name="T13" fmla="*/ 136135 h 301266"/>
                <a:gd name="T14" fmla="*/ 164054 w 302627"/>
                <a:gd name="T15" fmla="*/ 99719 h 301266"/>
                <a:gd name="T16" fmla="*/ 132014 w 302627"/>
                <a:gd name="T17" fmla="*/ 90704 h 301266"/>
                <a:gd name="T18" fmla="*/ 173054 w 302627"/>
                <a:gd name="T19" fmla="*/ 95031 h 301266"/>
                <a:gd name="T20" fmla="*/ 205096 w 302627"/>
                <a:gd name="T21" fmla="*/ 127120 h 301266"/>
                <a:gd name="T22" fmla="*/ 209776 w 302627"/>
                <a:gd name="T23" fmla="*/ 168585 h 301266"/>
                <a:gd name="T24" fmla="*/ 173054 w 302627"/>
                <a:gd name="T25" fmla="*/ 172913 h 301266"/>
                <a:gd name="T26" fmla="*/ 168734 w 302627"/>
                <a:gd name="T27" fmla="*/ 209689 h 301266"/>
                <a:gd name="T28" fmla="*/ 127334 w 302627"/>
                <a:gd name="T29" fmla="*/ 205002 h 301266"/>
                <a:gd name="T30" fmla="*/ 95292 w 302627"/>
                <a:gd name="T31" fmla="*/ 172913 h 301266"/>
                <a:gd name="T32" fmla="*/ 90612 w 302627"/>
                <a:gd name="T33" fmla="*/ 131808 h 301266"/>
                <a:gd name="T34" fmla="*/ 127334 w 302627"/>
                <a:gd name="T35" fmla="*/ 127120 h 301266"/>
                <a:gd name="T36" fmla="*/ 132014 w 302627"/>
                <a:gd name="T37" fmla="*/ 90704 h 301266"/>
                <a:gd name="T38" fmla="*/ 52201 w 302627"/>
                <a:gd name="T39" fmla="*/ 151787 h 301266"/>
                <a:gd name="T40" fmla="*/ 251373 w 302627"/>
                <a:gd name="T41" fmla="*/ 151787 h 301266"/>
                <a:gd name="T42" fmla="*/ 151968 w 302627"/>
                <a:gd name="T43" fmla="*/ 42965 h 301266"/>
                <a:gd name="T44" fmla="*/ 151968 w 302627"/>
                <a:gd name="T45" fmla="*/ 260609 h 301266"/>
                <a:gd name="T46" fmla="*/ 151968 w 302627"/>
                <a:gd name="T47" fmla="*/ 42965 h 301266"/>
                <a:gd name="T48" fmla="*/ 9184 w 302627"/>
                <a:gd name="T49" fmla="*/ 151173 h 301266"/>
                <a:gd name="T50" fmla="*/ 31986 w 302627"/>
                <a:gd name="T51" fmla="*/ 230718 h 301266"/>
                <a:gd name="T52" fmla="*/ 71798 w 302627"/>
                <a:gd name="T53" fmla="*/ 270310 h 301266"/>
                <a:gd name="T54" fmla="*/ 75779 w 302627"/>
                <a:gd name="T55" fmla="*/ 271030 h 301266"/>
                <a:gd name="T56" fmla="*/ 294752 w 302627"/>
                <a:gd name="T57" fmla="*/ 151173 h 301266"/>
                <a:gd name="T58" fmla="*/ 152148 w 302627"/>
                <a:gd name="T59" fmla="*/ 0 h 301266"/>
                <a:gd name="T60" fmla="*/ 152148 w 302627"/>
                <a:gd name="T61" fmla="*/ 301984 h 301266"/>
                <a:gd name="T62" fmla="*/ 6287 w 302627"/>
                <a:gd name="T63" fmla="*/ 301984 h 301266"/>
                <a:gd name="T64" fmla="*/ 1220 w 302627"/>
                <a:gd name="T65" fmla="*/ 300905 h 301266"/>
                <a:gd name="T66" fmla="*/ 22213 w 302627"/>
                <a:gd name="T67" fmla="*/ 229998 h 301266"/>
                <a:gd name="T68" fmla="*/ 152148 w 302627"/>
                <a:gd name="T69" fmla="*/ 0 h 301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2627" h="301266">
                  <a:moveTo>
                    <a:pt x="135807" y="99481"/>
                  </a:moveTo>
                  <a:lnTo>
                    <a:pt x="135807" y="131494"/>
                  </a:lnTo>
                  <a:cubicBezTo>
                    <a:pt x="135807" y="134012"/>
                    <a:pt x="133655" y="135811"/>
                    <a:pt x="131504" y="135811"/>
                  </a:cubicBezTo>
                  <a:lnTo>
                    <a:pt x="99586" y="135811"/>
                  </a:lnTo>
                  <a:lnTo>
                    <a:pt x="99586" y="163508"/>
                  </a:lnTo>
                  <a:lnTo>
                    <a:pt x="131504" y="163508"/>
                  </a:lnTo>
                  <a:cubicBezTo>
                    <a:pt x="133655" y="163508"/>
                    <a:pt x="135807" y="165666"/>
                    <a:pt x="135807" y="168184"/>
                  </a:cubicBezTo>
                  <a:lnTo>
                    <a:pt x="135807" y="199838"/>
                  </a:lnTo>
                  <a:lnTo>
                    <a:pt x="163421" y="199838"/>
                  </a:lnTo>
                  <a:lnTo>
                    <a:pt x="163421" y="168184"/>
                  </a:lnTo>
                  <a:cubicBezTo>
                    <a:pt x="163421" y="165666"/>
                    <a:pt x="165573" y="163508"/>
                    <a:pt x="168083" y="163508"/>
                  </a:cubicBezTo>
                  <a:lnTo>
                    <a:pt x="199641" y="163508"/>
                  </a:lnTo>
                  <a:lnTo>
                    <a:pt x="199641" y="135811"/>
                  </a:lnTo>
                  <a:lnTo>
                    <a:pt x="168083" y="135811"/>
                  </a:lnTo>
                  <a:cubicBezTo>
                    <a:pt x="165573" y="135811"/>
                    <a:pt x="163421" y="134012"/>
                    <a:pt x="163421" y="131494"/>
                  </a:cubicBezTo>
                  <a:lnTo>
                    <a:pt x="163421" y="99481"/>
                  </a:lnTo>
                  <a:lnTo>
                    <a:pt x="135807" y="99481"/>
                  </a:lnTo>
                  <a:close/>
                  <a:moveTo>
                    <a:pt x="131504" y="90488"/>
                  </a:moveTo>
                  <a:lnTo>
                    <a:pt x="168083" y="90488"/>
                  </a:lnTo>
                  <a:cubicBezTo>
                    <a:pt x="170235" y="90488"/>
                    <a:pt x="172386" y="92287"/>
                    <a:pt x="172386" y="94805"/>
                  </a:cubicBezTo>
                  <a:lnTo>
                    <a:pt x="172386" y="126818"/>
                  </a:lnTo>
                  <a:lnTo>
                    <a:pt x="204304" y="126818"/>
                  </a:lnTo>
                  <a:cubicBezTo>
                    <a:pt x="206814" y="126818"/>
                    <a:pt x="208966" y="128976"/>
                    <a:pt x="208966" y="131494"/>
                  </a:cubicBezTo>
                  <a:lnTo>
                    <a:pt x="208966" y="168184"/>
                  </a:lnTo>
                  <a:cubicBezTo>
                    <a:pt x="208966" y="170702"/>
                    <a:pt x="206814" y="172501"/>
                    <a:pt x="204304" y="172501"/>
                  </a:cubicBezTo>
                  <a:lnTo>
                    <a:pt x="172386" y="172501"/>
                  </a:lnTo>
                  <a:lnTo>
                    <a:pt x="172386" y="204514"/>
                  </a:lnTo>
                  <a:cubicBezTo>
                    <a:pt x="172386" y="207032"/>
                    <a:pt x="170235" y="209190"/>
                    <a:pt x="168083" y="209190"/>
                  </a:cubicBezTo>
                  <a:lnTo>
                    <a:pt x="131504" y="209190"/>
                  </a:lnTo>
                  <a:cubicBezTo>
                    <a:pt x="128635" y="209190"/>
                    <a:pt x="126842" y="207032"/>
                    <a:pt x="126842" y="204514"/>
                  </a:cubicBezTo>
                  <a:lnTo>
                    <a:pt x="126842" y="172501"/>
                  </a:lnTo>
                  <a:lnTo>
                    <a:pt x="94924" y="172501"/>
                  </a:lnTo>
                  <a:cubicBezTo>
                    <a:pt x="92414" y="172501"/>
                    <a:pt x="90262" y="170702"/>
                    <a:pt x="90262" y="168184"/>
                  </a:cubicBezTo>
                  <a:lnTo>
                    <a:pt x="90262" y="131494"/>
                  </a:lnTo>
                  <a:cubicBezTo>
                    <a:pt x="90262" y="128976"/>
                    <a:pt x="92414" y="126818"/>
                    <a:pt x="94924" y="126818"/>
                  </a:cubicBezTo>
                  <a:lnTo>
                    <a:pt x="126842" y="126818"/>
                  </a:lnTo>
                  <a:lnTo>
                    <a:pt x="126842" y="94805"/>
                  </a:lnTo>
                  <a:cubicBezTo>
                    <a:pt x="126842" y="92287"/>
                    <a:pt x="128635" y="90488"/>
                    <a:pt x="131504" y="90488"/>
                  </a:cubicBezTo>
                  <a:close/>
                  <a:moveTo>
                    <a:pt x="151381" y="51880"/>
                  </a:moveTo>
                  <a:cubicBezTo>
                    <a:pt x="96649" y="51880"/>
                    <a:pt x="51999" y="96243"/>
                    <a:pt x="51999" y="151426"/>
                  </a:cubicBezTo>
                  <a:cubicBezTo>
                    <a:pt x="51999" y="206249"/>
                    <a:pt x="96649" y="250612"/>
                    <a:pt x="151381" y="250612"/>
                  </a:cubicBezTo>
                  <a:cubicBezTo>
                    <a:pt x="206113" y="250612"/>
                    <a:pt x="250402" y="206249"/>
                    <a:pt x="250402" y="151426"/>
                  </a:cubicBezTo>
                  <a:cubicBezTo>
                    <a:pt x="250402" y="96243"/>
                    <a:pt x="206113" y="51880"/>
                    <a:pt x="151381" y="51880"/>
                  </a:cubicBezTo>
                  <a:close/>
                  <a:moveTo>
                    <a:pt x="151381" y="42863"/>
                  </a:moveTo>
                  <a:cubicBezTo>
                    <a:pt x="211154" y="42863"/>
                    <a:pt x="259764" y="91554"/>
                    <a:pt x="259764" y="151426"/>
                  </a:cubicBezTo>
                  <a:cubicBezTo>
                    <a:pt x="259764" y="211298"/>
                    <a:pt x="211154" y="259989"/>
                    <a:pt x="151381" y="259989"/>
                  </a:cubicBezTo>
                  <a:cubicBezTo>
                    <a:pt x="91248" y="259989"/>
                    <a:pt x="42637" y="211298"/>
                    <a:pt x="42637" y="151426"/>
                  </a:cubicBezTo>
                  <a:cubicBezTo>
                    <a:pt x="42637" y="91554"/>
                    <a:pt x="91248" y="42863"/>
                    <a:pt x="151381" y="42863"/>
                  </a:cubicBezTo>
                  <a:close/>
                  <a:moveTo>
                    <a:pt x="151561" y="8977"/>
                  </a:moveTo>
                  <a:cubicBezTo>
                    <a:pt x="72963" y="8977"/>
                    <a:pt x="9148" y="72534"/>
                    <a:pt x="9148" y="150813"/>
                  </a:cubicBezTo>
                  <a:cubicBezTo>
                    <a:pt x="9148" y="177384"/>
                    <a:pt x="16719" y="203597"/>
                    <a:pt x="31501" y="226219"/>
                  </a:cubicBezTo>
                  <a:cubicBezTo>
                    <a:pt x="31862" y="227296"/>
                    <a:pt x="32222" y="228732"/>
                    <a:pt x="31862" y="230169"/>
                  </a:cubicBezTo>
                  <a:lnTo>
                    <a:pt x="12032" y="289417"/>
                  </a:lnTo>
                  <a:lnTo>
                    <a:pt x="71521" y="269667"/>
                  </a:lnTo>
                  <a:cubicBezTo>
                    <a:pt x="72242" y="269667"/>
                    <a:pt x="72603" y="269667"/>
                    <a:pt x="72963" y="269667"/>
                  </a:cubicBezTo>
                  <a:cubicBezTo>
                    <a:pt x="74045" y="269667"/>
                    <a:pt x="74766" y="269667"/>
                    <a:pt x="75487" y="270385"/>
                  </a:cubicBezTo>
                  <a:cubicBezTo>
                    <a:pt x="98201" y="284749"/>
                    <a:pt x="124521" y="292289"/>
                    <a:pt x="151561" y="292289"/>
                  </a:cubicBezTo>
                  <a:cubicBezTo>
                    <a:pt x="229798" y="292289"/>
                    <a:pt x="293613" y="228732"/>
                    <a:pt x="293613" y="150813"/>
                  </a:cubicBezTo>
                  <a:cubicBezTo>
                    <a:pt x="293613" y="72534"/>
                    <a:pt x="229798" y="8977"/>
                    <a:pt x="151561" y="8977"/>
                  </a:cubicBezTo>
                  <a:close/>
                  <a:moveTo>
                    <a:pt x="151561" y="0"/>
                  </a:moveTo>
                  <a:cubicBezTo>
                    <a:pt x="234845" y="0"/>
                    <a:pt x="302627" y="67506"/>
                    <a:pt x="302627" y="150813"/>
                  </a:cubicBezTo>
                  <a:cubicBezTo>
                    <a:pt x="302627" y="233760"/>
                    <a:pt x="234845" y="301266"/>
                    <a:pt x="151561" y="301266"/>
                  </a:cubicBezTo>
                  <a:cubicBezTo>
                    <a:pt x="123439" y="301266"/>
                    <a:pt x="96399" y="293725"/>
                    <a:pt x="72242" y="279362"/>
                  </a:cubicBezTo>
                  <a:lnTo>
                    <a:pt x="6263" y="301266"/>
                  </a:lnTo>
                  <a:cubicBezTo>
                    <a:pt x="5542" y="301266"/>
                    <a:pt x="5182" y="301266"/>
                    <a:pt x="4821" y="301266"/>
                  </a:cubicBezTo>
                  <a:cubicBezTo>
                    <a:pt x="3379" y="301266"/>
                    <a:pt x="2298" y="300907"/>
                    <a:pt x="1216" y="300189"/>
                  </a:cubicBezTo>
                  <a:cubicBezTo>
                    <a:pt x="134" y="299112"/>
                    <a:pt x="-226" y="296957"/>
                    <a:pt x="134" y="295521"/>
                  </a:cubicBezTo>
                  <a:lnTo>
                    <a:pt x="22127" y="229451"/>
                  </a:lnTo>
                  <a:cubicBezTo>
                    <a:pt x="7706" y="205392"/>
                    <a:pt x="134" y="178462"/>
                    <a:pt x="134" y="150813"/>
                  </a:cubicBezTo>
                  <a:cubicBezTo>
                    <a:pt x="134" y="67506"/>
                    <a:pt x="67916" y="0"/>
                    <a:pt x="151561" y="0"/>
                  </a:cubicBezTo>
                  <a:close/>
                </a:path>
              </a:pathLst>
            </a:custGeom>
            <a:solidFill>
              <a:srgbClr val="000450"/>
            </a:solidFill>
            <a:ln>
              <a:noFill/>
            </a:ln>
            <a:effectLst/>
          </p:spPr>
          <p:txBody>
            <a:bodyPr anchor="ctr"/>
            <a:lstStyle/>
            <a:p>
              <a:endParaRPr lang="en-US" sz="506" dirty="0">
                <a:latin typeface="Arial" panose="020B0604020202020204" pitchFamily="34" charset="0"/>
              </a:endParaRPr>
            </a:p>
          </p:txBody>
        </p:sp>
      </p:grpSp>
      <p:grpSp>
        <p:nvGrpSpPr>
          <p:cNvPr id="12" name="Group 11">
            <a:extLst>
              <a:ext uri="{FF2B5EF4-FFF2-40B4-BE49-F238E27FC236}">
                <a16:creationId xmlns:a16="http://schemas.microsoft.com/office/drawing/2014/main" id="{C0897832-FD8E-4C05-9C78-DCACE019140F}"/>
              </a:ext>
            </a:extLst>
          </p:cNvPr>
          <p:cNvGrpSpPr/>
          <p:nvPr/>
        </p:nvGrpSpPr>
        <p:grpSpPr>
          <a:xfrm>
            <a:off x="3799048" y="3206014"/>
            <a:ext cx="587200" cy="587200"/>
            <a:chOff x="4398065" y="2976651"/>
            <a:chExt cx="1043910" cy="1043910"/>
          </a:xfrm>
        </p:grpSpPr>
        <p:sp>
          <p:nvSpPr>
            <p:cNvPr id="55" name="Freeform 177">
              <a:extLst>
                <a:ext uri="{FF2B5EF4-FFF2-40B4-BE49-F238E27FC236}">
                  <a16:creationId xmlns:a16="http://schemas.microsoft.com/office/drawing/2014/main" id="{B045A148-51AB-4B23-B630-7486FE1FB8B0}"/>
                </a:ext>
              </a:extLst>
            </p:cNvPr>
            <p:cNvSpPr>
              <a:spLocks noChangeArrowheads="1"/>
            </p:cNvSpPr>
            <p:nvPr/>
          </p:nvSpPr>
          <p:spPr bwMode="auto">
            <a:xfrm>
              <a:off x="4398065"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56" name="Freeform 960">
              <a:extLst>
                <a:ext uri="{FF2B5EF4-FFF2-40B4-BE49-F238E27FC236}">
                  <a16:creationId xmlns:a16="http://schemas.microsoft.com/office/drawing/2014/main" id="{C2F98059-A0F8-4C35-B3E7-A495146D1A4F}"/>
                </a:ext>
              </a:extLst>
            </p:cNvPr>
            <p:cNvSpPr>
              <a:spLocks noChangeAspect="1" noChangeArrowheads="1"/>
            </p:cNvSpPr>
            <p:nvPr/>
          </p:nvSpPr>
          <p:spPr bwMode="auto">
            <a:xfrm>
              <a:off x="4606394" y="3184038"/>
              <a:ext cx="627253" cy="629137"/>
            </a:xfrm>
            <a:custGeom>
              <a:avLst/>
              <a:gdLst>
                <a:gd name="T0" fmla="*/ 1427835 w 291740"/>
                <a:gd name="T1" fmla="*/ 2723491 h 291740"/>
                <a:gd name="T2" fmla="*/ 1751725 w 291740"/>
                <a:gd name="T3" fmla="*/ 2482192 h 291740"/>
                <a:gd name="T4" fmla="*/ 544095 w 291740"/>
                <a:gd name="T5" fmla="*/ 2707924 h 291740"/>
                <a:gd name="T6" fmla="*/ 903517 w 291740"/>
                <a:gd name="T7" fmla="*/ 2497753 h 291740"/>
                <a:gd name="T8" fmla="*/ 1751725 w 291740"/>
                <a:gd name="T9" fmla="*/ 2388770 h 291740"/>
                <a:gd name="T10" fmla="*/ 1427835 w 291740"/>
                <a:gd name="T11" fmla="*/ 2820792 h 291740"/>
                <a:gd name="T12" fmla="*/ 559887 w 291740"/>
                <a:gd name="T13" fmla="*/ 2388770 h 291740"/>
                <a:gd name="T14" fmla="*/ 883752 w 291740"/>
                <a:gd name="T15" fmla="*/ 2820792 h 291740"/>
                <a:gd name="T16" fmla="*/ 559887 w 291740"/>
                <a:gd name="T17" fmla="*/ 2388770 h 291740"/>
                <a:gd name="T18" fmla="*/ 2305179 w 291740"/>
                <a:gd name="T19" fmla="*/ 2040359 h 291740"/>
                <a:gd name="T20" fmla="*/ 2633000 w 291740"/>
                <a:gd name="T21" fmla="*/ 1791629 h 291740"/>
                <a:gd name="T22" fmla="*/ 1412027 w 291740"/>
                <a:gd name="T23" fmla="*/ 2024313 h 291740"/>
                <a:gd name="T24" fmla="*/ 1767507 w 291740"/>
                <a:gd name="T25" fmla="*/ 1807667 h 291740"/>
                <a:gd name="T26" fmla="*/ 544095 w 291740"/>
                <a:gd name="T27" fmla="*/ 1807667 h 291740"/>
                <a:gd name="T28" fmla="*/ 903517 w 291740"/>
                <a:gd name="T29" fmla="*/ 2024313 h 291740"/>
                <a:gd name="T30" fmla="*/ 2305179 w 291740"/>
                <a:gd name="T31" fmla="*/ 1691313 h 291740"/>
                <a:gd name="T32" fmla="*/ 2633000 w 291740"/>
                <a:gd name="T33" fmla="*/ 2140650 h 291740"/>
                <a:gd name="T34" fmla="*/ 2305179 w 291740"/>
                <a:gd name="T35" fmla="*/ 1691313 h 291740"/>
                <a:gd name="T36" fmla="*/ 1862303 w 291740"/>
                <a:gd name="T37" fmla="*/ 2024313 h 291740"/>
                <a:gd name="T38" fmla="*/ 1313292 w 291740"/>
                <a:gd name="T39" fmla="*/ 1807667 h 291740"/>
                <a:gd name="T40" fmla="*/ 998293 w 291740"/>
                <a:gd name="T41" fmla="*/ 1807667 h 291740"/>
                <a:gd name="T42" fmla="*/ 449280 w 291740"/>
                <a:gd name="T43" fmla="*/ 2024313 h 291740"/>
                <a:gd name="T44" fmla="*/ 2289384 w 291740"/>
                <a:gd name="T45" fmla="*/ 1106192 h 291740"/>
                <a:gd name="T46" fmla="*/ 2644863 w 291740"/>
                <a:gd name="T47" fmla="*/ 1326853 h 291740"/>
                <a:gd name="T48" fmla="*/ 1427835 w 291740"/>
                <a:gd name="T49" fmla="*/ 1094169 h 291740"/>
                <a:gd name="T50" fmla="*/ 1751725 w 291740"/>
                <a:gd name="T51" fmla="*/ 1342899 h 291740"/>
                <a:gd name="T52" fmla="*/ 1427835 w 291740"/>
                <a:gd name="T53" fmla="*/ 1094169 h 291740"/>
                <a:gd name="T54" fmla="*/ 2743598 w 291740"/>
                <a:gd name="T55" fmla="*/ 1326853 h 291740"/>
                <a:gd name="T56" fmla="*/ 2194585 w 291740"/>
                <a:gd name="T57" fmla="*/ 1106192 h 291740"/>
                <a:gd name="T58" fmla="*/ 1862303 w 291740"/>
                <a:gd name="T59" fmla="*/ 1106192 h 291740"/>
                <a:gd name="T60" fmla="*/ 1313292 w 291740"/>
                <a:gd name="T61" fmla="*/ 1326853 h 291740"/>
                <a:gd name="T62" fmla="*/ 98121 w 291740"/>
                <a:gd name="T63" fmla="*/ 2958744 h 291740"/>
                <a:gd name="T64" fmla="*/ 3081413 w 291740"/>
                <a:gd name="T65" fmla="*/ 744643 h 291740"/>
                <a:gd name="T66" fmla="*/ 98121 w 291740"/>
                <a:gd name="T67" fmla="*/ 649561 h 291740"/>
                <a:gd name="T68" fmla="*/ 2755602 w 291740"/>
                <a:gd name="T69" fmla="*/ 225750 h 291740"/>
                <a:gd name="T70" fmla="*/ 2661405 w 291740"/>
                <a:gd name="T71" fmla="*/ 225750 h 291740"/>
                <a:gd name="T72" fmla="*/ 2209987 w 291740"/>
                <a:gd name="T73" fmla="*/ 308957 h 291740"/>
                <a:gd name="T74" fmla="*/ 1801747 w 291740"/>
                <a:gd name="T75" fmla="*/ 356460 h 291740"/>
                <a:gd name="T76" fmla="*/ 1397425 w 291740"/>
                <a:gd name="T77" fmla="*/ 308957 h 291740"/>
                <a:gd name="T78" fmla="*/ 946022 w 291740"/>
                <a:gd name="T79" fmla="*/ 225750 h 291740"/>
                <a:gd name="T80" fmla="*/ 851815 w 291740"/>
                <a:gd name="T81" fmla="*/ 225750 h 291740"/>
                <a:gd name="T82" fmla="*/ 396454 w 291740"/>
                <a:gd name="T83" fmla="*/ 308957 h 291740"/>
                <a:gd name="T84" fmla="*/ 494580 w 291740"/>
                <a:gd name="T85" fmla="*/ 47507 h 291740"/>
                <a:gd name="T86" fmla="*/ 898902 w 291740"/>
                <a:gd name="T87" fmla="*/ 0 h 291740"/>
                <a:gd name="T88" fmla="*/ 1303222 w 291740"/>
                <a:gd name="T89" fmla="*/ 47507 h 291740"/>
                <a:gd name="T90" fmla="*/ 1754637 w 291740"/>
                <a:gd name="T91" fmla="*/ 130722 h 291740"/>
                <a:gd name="T92" fmla="*/ 1852770 w 291740"/>
                <a:gd name="T93" fmla="*/ 130722 h 291740"/>
                <a:gd name="T94" fmla="*/ 2304199 w 291740"/>
                <a:gd name="T95" fmla="*/ 47507 h 291740"/>
                <a:gd name="T96" fmla="*/ 2708506 w 291740"/>
                <a:gd name="T97" fmla="*/ 0 h 291740"/>
                <a:gd name="T98" fmla="*/ 3175624 w 291740"/>
                <a:gd name="T99" fmla="*/ 372321 h 291740"/>
                <a:gd name="T100" fmla="*/ 0 w 291740"/>
                <a:gd name="T101" fmla="*/ 2958744 h 291740"/>
                <a:gd name="T102" fmla="*/ 396454 w 291740"/>
                <a:gd name="T103" fmla="*/ 47507 h 2917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1740" h="291740">
                  <a:moveTo>
                    <a:pt x="131173" y="225992"/>
                  </a:moveTo>
                  <a:cubicBezTo>
                    <a:pt x="130447" y="225992"/>
                    <a:pt x="129721" y="226700"/>
                    <a:pt x="129721" y="227409"/>
                  </a:cubicBezTo>
                  <a:lnTo>
                    <a:pt x="129721" y="246544"/>
                  </a:lnTo>
                  <a:cubicBezTo>
                    <a:pt x="129721" y="247607"/>
                    <a:pt x="130447" y="247962"/>
                    <a:pt x="131173" y="247962"/>
                  </a:cubicBezTo>
                  <a:lnTo>
                    <a:pt x="160927" y="247962"/>
                  </a:lnTo>
                  <a:cubicBezTo>
                    <a:pt x="161653" y="247962"/>
                    <a:pt x="162378" y="247607"/>
                    <a:pt x="162378" y="246544"/>
                  </a:cubicBezTo>
                  <a:lnTo>
                    <a:pt x="162378" y="227409"/>
                  </a:lnTo>
                  <a:cubicBezTo>
                    <a:pt x="162378" y="226700"/>
                    <a:pt x="161653" y="225992"/>
                    <a:pt x="160927" y="225992"/>
                  </a:cubicBezTo>
                  <a:lnTo>
                    <a:pt x="131173" y="225992"/>
                  </a:lnTo>
                  <a:close/>
                  <a:moveTo>
                    <a:pt x="51435" y="225992"/>
                  </a:moveTo>
                  <a:cubicBezTo>
                    <a:pt x="50709" y="225992"/>
                    <a:pt x="49984" y="226700"/>
                    <a:pt x="49984" y="227409"/>
                  </a:cubicBezTo>
                  <a:lnTo>
                    <a:pt x="49984" y="246544"/>
                  </a:lnTo>
                  <a:cubicBezTo>
                    <a:pt x="49984" y="247607"/>
                    <a:pt x="50709" y="247962"/>
                    <a:pt x="51435" y="247962"/>
                  </a:cubicBezTo>
                  <a:lnTo>
                    <a:pt x="81189" y="247962"/>
                  </a:lnTo>
                  <a:cubicBezTo>
                    <a:pt x="82278" y="247962"/>
                    <a:pt x="83004" y="247607"/>
                    <a:pt x="83004" y="246544"/>
                  </a:cubicBezTo>
                  <a:lnTo>
                    <a:pt x="83004" y="227409"/>
                  </a:lnTo>
                  <a:cubicBezTo>
                    <a:pt x="83004" y="226700"/>
                    <a:pt x="82278" y="225992"/>
                    <a:pt x="81189" y="225992"/>
                  </a:cubicBezTo>
                  <a:lnTo>
                    <a:pt x="51435" y="225992"/>
                  </a:lnTo>
                  <a:close/>
                  <a:moveTo>
                    <a:pt x="131173" y="217487"/>
                  </a:moveTo>
                  <a:lnTo>
                    <a:pt x="160927" y="217487"/>
                  </a:lnTo>
                  <a:cubicBezTo>
                    <a:pt x="166733" y="217487"/>
                    <a:pt x="171087" y="221739"/>
                    <a:pt x="171087" y="227409"/>
                  </a:cubicBezTo>
                  <a:lnTo>
                    <a:pt x="171087" y="246544"/>
                  </a:lnTo>
                  <a:cubicBezTo>
                    <a:pt x="171087" y="252214"/>
                    <a:pt x="166733" y="256821"/>
                    <a:pt x="160927" y="256821"/>
                  </a:cubicBezTo>
                  <a:lnTo>
                    <a:pt x="131173" y="256821"/>
                  </a:lnTo>
                  <a:cubicBezTo>
                    <a:pt x="125367" y="256821"/>
                    <a:pt x="120650" y="252214"/>
                    <a:pt x="120650" y="246544"/>
                  </a:cubicBezTo>
                  <a:lnTo>
                    <a:pt x="120650" y="227409"/>
                  </a:lnTo>
                  <a:cubicBezTo>
                    <a:pt x="120650" y="221739"/>
                    <a:pt x="125367" y="217487"/>
                    <a:pt x="131173" y="217487"/>
                  </a:cubicBezTo>
                  <a:close/>
                  <a:moveTo>
                    <a:pt x="51435" y="217487"/>
                  </a:moveTo>
                  <a:lnTo>
                    <a:pt x="81189" y="217487"/>
                  </a:lnTo>
                  <a:cubicBezTo>
                    <a:pt x="86995" y="217487"/>
                    <a:pt x="91712" y="221739"/>
                    <a:pt x="91712" y="227409"/>
                  </a:cubicBezTo>
                  <a:lnTo>
                    <a:pt x="91712" y="246544"/>
                  </a:lnTo>
                  <a:cubicBezTo>
                    <a:pt x="91712" y="252214"/>
                    <a:pt x="86995" y="256821"/>
                    <a:pt x="81189" y="256821"/>
                  </a:cubicBezTo>
                  <a:lnTo>
                    <a:pt x="51435" y="256821"/>
                  </a:lnTo>
                  <a:cubicBezTo>
                    <a:pt x="45992" y="256821"/>
                    <a:pt x="41275" y="252214"/>
                    <a:pt x="41275" y="246544"/>
                  </a:cubicBezTo>
                  <a:lnTo>
                    <a:pt x="41275" y="227409"/>
                  </a:lnTo>
                  <a:cubicBezTo>
                    <a:pt x="41275" y="221739"/>
                    <a:pt x="45992" y="217487"/>
                    <a:pt x="51435" y="217487"/>
                  </a:cubicBezTo>
                  <a:close/>
                  <a:moveTo>
                    <a:pt x="211773" y="163119"/>
                  </a:moveTo>
                  <a:cubicBezTo>
                    <a:pt x="211047" y="163119"/>
                    <a:pt x="210322" y="163849"/>
                    <a:pt x="210322" y="164580"/>
                  </a:cubicBezTo>
                  <a:lnTo>
                    <a:pt x="210322" y="184304"/>
                  </a:lnTo>
                  <a:cubicBezTo>
                    <a:pt x="210322" y="185035"/>
                    <a:pt x="211047" y="185765"/>
                    <a:pt x="211773" y="185765"/>
                  </a:cubicBezTo>
                  <a:lnTo>
                    <a:pt x="241890" y="185765"/>
                  </a:lnTo>
                  <a:cubicBezTo>
                    <a:pt x="242253" y="185765"/>
                    <a:pt x="242979" y="185035"/>
                    <a:pt x="242979" y="184304"/>
                  </a:cubicBezTo>
                  <a:lnTo>
                    <a:pt x="242979" y="164580"/>
                  </a:lnTo>
                  <a:cubicBezTo>
                    <a:pt x="242979" y="163849"/>
                    <a:pt x="242253" y="163119"/>
                    <a:pt x="241890" y="163119"/>
                  </a:cubicBezTo>
                  <a:lnTo>
                    <a:pt x="211773" y="163119"/>
                  </a:lnTo>
                  <a:close/>
                  <a:moveTo>
                    <a:pt x="131173" y="163119"/>
                  </a:moveTo>
                  <a:cubicBezTo>
                    <a:pt x="130447" y="163119"/>
                    <a:pt x="129721" y="163849"/>
                    <a:pt x="129721" y="164580"/>
                  </a:cubicBezTo>
                  <a:lnTo>
                    <a:pt x="129721" y="184304"/>
                  </a:lnTo>
                  <a:cubicBezTo>
                    <a:pt x="129721" y="185035"/>
                    <a:pt x="130447" y="185765"/>
                    <a:pt x="131173" y="185765"/>
                  </a:cubicBezTo>
                  <a:lnTo>
                    <a:pt x="160927" y="185765"/>
                  </a:lnTo>
                  <a:cubicBezTo>
                    <a:pt x="161653" y="185765"/>
                    <a:pt x="162378" y="185035"/>
                    <a:pt x="162378" y="184304"/>
                  </a:cubicBezTo>
                  <a:lnTo>
                    <a:pt x="162378" y="164580"/>
                  </a:lnTo>
                  <a:cubicBezTo>
                    <a:pt x="162378" y="163849"/>
                    <a:pt x="161653" y="163119"/>
                    <a:pt x="160927" y="163119"/>
                  </a:cubicBezTo>
                  <a:lnTo>
                    <a:pt x="131173" y="163119"/>
                  </a:lnTo>
                  <a:close/>
                  <a:moveTo>
                    <a:pt x="51435" y="163119"/>
                  </a:moveTo>
                  <a:cubicBezTo>
                    <a:pt x="50709" y="163119"/>
                    <a:pt x="49984" y="163849"/>
                    <a:pt x="49984" y="164580"/>
                  </a:cubicBezTo>
                  <a:lnTo>
                    <a:pt x="49984" y="184304"/>
                  </a:lnTo>
                  <a:cubicBezTo>
                    <a:pt x="49984" y="185035"/>
                    <a:pt x="50709" y="185765"/>
                    <a:pt x="51435" y="185765"/>
                  </a:cubicBezTo>
                  <a:lnTo>
                    <a:pt x="81189" y="185765"/>
                  </a:lnTo>
                  <a:cubicBezTo>
                    <a:pt x="82278" y="185765"/>
                    <a:pt x="83004" y="185035"/>
                    <a:pt x="83004" y="184304"/>
                  </a:cubicBezTo>
                  <a:lnTo>
                    <a:pt x="83004" y="164580"/>
                  </a:lnTo>
                  <a:cubicBezTo>
                    <a:pt x="83004" y="163849"/>
                    <a:pt x="82278" y="163119"/>
                    <a:pt x="81189" y="163119"/>
                  </a:cubicBezTo>
                  <a:lnTo>
                    <a:pt x="51435" y="163119"/>
                  </a:lnTo>
                  <a:close/>
                  <a:moveTo>
                    <a:pt x="211773" y="153987"/>
                  </a:moveTo>
                  <a:lnTo>
                    <a:pt x="241890" y="153987"/>
                  </a:lnTo>
                  <a:cubicBezTo>
                    <a:pt x="247333" y="153987"/>
                    <a:pt x="252050" y="158736"/>
                    <a:pt x="252050" y="164580"/>
                  </a:cubicBezTo>
                  <a:lnTo>
                    <a:pt x="252050" y="184304"/>
                  </a:lnTo>
                  <a:cubicBezTo>
                    <a:pt x="252050" y="190148"/>
                    <a:pt x="247333" y="194897"/>
                    <a:pt x="241890" y="194897"/>
                  </a:cubicBezTo>
                  <a:lnTo>
                    <a:pt x="211773" y="194897"/>
                  </a:lnTo>
                  <a:cubicBezTo>
                    <a:pt x="205967" y="194897"/>
                    <a:pt x="201613" y="190148"/>
                    <a:pt x="201613" y="184304"/>
                  </a:cubicBezTo>
                  <a:lnTo>
                    <a:pt x="201613" y="164580"/>
                  </a:lnTo>
                  <a:cubicBezTo>
                    <a:pt x="201613" y="158736"/>
                    <a:pt x="205967" y="153987"/>
                    <a:pt x="211773" y="153987"/>
                  </a:cubicBezTo>
                  <a:close/>
                  <a:moveTo>
                    <a:pt x="131173" y="153987"/>
                  </a:moveTo>
                  <a:lnTo>
                    <a:pt x="160927" y="153987"/>
                  </a:lnTo>
                  <a:cubicBezTo>
                    <a:pt x="166733" y="153987"/>
                    <a:pt x="171087" y="158736"/>
                    <a:pt x="171087" y="164580"/>
                  </a:cubicBezTo>
                  <a:lnTo>
                    <a:pt x="171087" y="184304"/>
                  </a:lnTo>
                  <a:cubicBezTo>
                    <a:pt x="171087" y="190148"/>
                    <a:pt x="166733" y="194897"/>
                    <a:pt x="160927" y="194897"/>
                  </a:cubicBezTo>
                  <a:lnTo>
                    <a:pt x="131173" y="194897"/>
                  </a:lnTo>
                  <a:cubicBezTo>
                    <a:pt x="125367" y="194897"/>
                    <a:pt x="120650" y="190148"/>
                    <a:pt x="120650" y="184304"/>
                  </a:cubicBezTo>
                  <a:lnTo>
                    <a:pt x="120650" y="164580"/>
                  </a:lnTo>
                  <a:cubicBezTo>
                    <a:pt x="120650" y="158736"/>
                    <a:pt x="125367" y="153987"/>
                    <a:pt x="131173" y="153987"/>
                  </a:cubicBezTo>
                  <a:close/>
                  <a:moveTo>
                    <a:pt x="51435" y="153987"/>
                  </a:moveTo>
                  <a:lnTo>
                    <a:pt x="81189" y="153987"/>
                  </a:lnTo>
                  <a:cubicBezTo>
                    <a:pt x="86995" y="153987"/>
                    <a:pt x="91712" y="158736"/>
                    <a:pt x="91712" y="164580"/>
                  </a:cubicBezTo>
                  <a:lnTo>
                    <a:pt x="91712" y="184304"/>
                  </a:lnTo>
                  <a:cubicBezTo>
                    <a:pt x="91712" y="190148"/>
                    <a:pt x="86995" y="194897"/>
                    <a:pt x="81189" y="194897"/>
                  </a:cubicBezTo>
                  <a:lnTo>
                    <a:pt x="51435" y="194897"/>
                  </a:lnTo>
                  <a:cubicBezTo>
                    <a:pt x="45992" y="194897"/>
                    <a:pt x="41275" y="190148"/>
                    <a:pt x="41275" y="184304"/>
                  </a:cubicBezTo>
                  <a:lnTo>
                    <a:pt x="41275" y="164580"/>
                  </a:lnTo>
                  <a:cubicBezTo>
                    <a:pt x="41275" y="158736"/>
                    <a:pt x="45992" y="153987"/>
                    <a:pt x="51435" y="153987"/>
                  </a:cubicBezTo>
                  <a:close/>
                  <a:moveTo>
                    <a:pt x="211773" y="99619"/>
                  </a:moveTo>
                  <a:cubicBezTo>
                    <a:pt x="211047" y="99619"/>
                    <a:pt x="210322" y="100349"/>
                    <a:pt x="210322" y="100714"/>
                  </a:cubicBezTo>
                  <a:lnTo>
                    <a:pt x="210322" y="120804"/>
                  </a:lnTo>
                  <a:cubicBezTo>
                    <a:pt x="210322" y="121535"/>
                    <a:pt x="211047" y="122265"/>
                    <a:pt x="211773" y="122265"/>
                  </a:cubicBezTo>
                  <a:lnTo>
                    <a:pt x="241890" y="122265"/>
                  </a:lnTo>
                  <a:cubicBezTo>
                    <a:pt x="242253" y="122265"/>
                    <a:pt x="242979" y="121535"/>
                    <a:pt x="242979" y="120804"/>
                  </a:cubicBezTo>
                  <a:lnTo>
                    <a:pt x="242979" y="100714"/>
                  </a:lnTo>
                  <a:cubicBezTo>
                    <a:pt x="242979" y="100349"/>
                    <a:pt x="242253" y="99619"/>
                    <a:pt x="241890" y="99619"/>
                  </a:cubicBezTo>
                  <a:lnTo>
                    <a:pt x="211773" y="99619"/>
                  </a:lnTo>
                  <a:close/>
                  <a:moveTo>
                    <a:pt x="131173" y="99619"/>
                  </a:moveTo>
                  <a:cubicBezTo>
                    <a:pt x="130447" y="99619"/>
                    <a:pt x="129721" y="100349"/>
                    <a:pt x="129721" y="100714"/>
                  </a:cubicBezTo>
                  <a:lnTo>
                    <a:pt x="129721" y="120804"/>
                  </a:lnTo>
                  <a:cubicBezTo>
                    <a:pt x="129721" y="121535"/>
                    <a:pt x="130447" y="122265"/>
                    <a:pt x="131173" y="122265"/>
                  </a:cubicBezTo>
                  <a:lnTo>
                    <a:pt x="160927" y="122265"/>
                  </a:lnTo>
                  <a:cubicBezTo>
                    <a:pt x="161653" y="122265"/>
                    <a:pt x="162378" y="121535"/>
                    <a:pt x="162378" y="120804"/>
                  </a:cubicBezTo>
                  <a:lnTo>
                    <a:pt x="162378" y="100714"/>
                  </a:lnTo>
                  <a:cubicBezTo>
                    <a:pt x="162378" y="100349"/>
                    <a:pt x="161653" y="99619"/>
                    <a:pt x="160927" y="99619"/>
                  </a:cubicBezTo>
                  <a:lnTo>
                    <a:pt x="131173" y="99619"/>
                  </a:lnTo>
                  <a:close/>
                  <a:moveTo>
                    <a:pt x="211773" y="90487"/>
                  </a:moveTo>
                  <a:lnTo>
                    <a:pt x="241890" y="90487"/>
                  </a:lnTo>
                  <a:cubicBezTo>
                    <a:pt x="247333" y="90487"/>
                    <a:pt x="252050" y="95236"/>
                    <a:pt x="252050" y="100714"/>
                  </a:cubicBezTo>
                  <a:lnTo>
                    <a:pt x="252050" y="120804"/>
                  </a:lnTo>
                  <a:cubicBezTo>
                    <a:pt x="252050" y="126648"/>
                    <a:pt x="247333" y="131397"/>
                    <a:pt x="241890" y="131397"/>
                  </a:cubicBezTo>
                  <a:lnTo>
                    <a:pt x="211773" y="131397"/>
                  </a:lnTo>
                  <a:cubicBezTo>
                    <a:pt x="205967" y="131397"/>
                    <a:pt x="201613" y="126648"/>
                    <a:pt x="201613" y="120804"/>
                  </a:cubicBezTo>
                  <a:lnTo>
                    <a:pt x="201613" y="100714"/>
                  </a:lnTo>
                  <a:cubicBezTo>
                    <a:pt x="201613" y="95236"/>
                    <a:pt x="205967" y="90487"/>
                    <a:pt x="211773" y="90487"/>
                  </a:cubicBezTo>
                  <a:close/>
                  <a:moveTo>
                    <a:pt x="131173" y="90487"/>
                  </a:moveTo>
                  <a:lnTo>
                    <a:pt x="160927" y="90487"/>
                  </a:lnTo>
                  <a:cubicBezTo>
                    <a:pt x="166733" y="90487"/>
                    <a:pt x="171087" y="95236"/>
                    <a:pt x="171087" y="100714"/>
                  </a:cubicBezTo>
                  <a:lnTo>
                    <a:pt x="171087" y="120804"/>
                  </a:lnTo>
                  <a:cubicBezTo>
                    <a:pt x="171087" y="126648"/>
                    <a:pt x="166733" y="131397"/>
                    <a:pt x="160927" y="131397"/>
                  </a:cubicBezTo>
                  <a:lnTo>
                    <a:pt x="131173" y="131397"/>
                  </a:lnTo>
                  <a:cubicBezTo>
                    <a:pt x="125367" y="131397"/>
                    <a:pt x="120650" y="126648"/>
                    <a:pt x="120650" y="120804"/>
                  </a:cubicBezTo>
                  <a:lnTo>
                    <a:pt x="120650" y="100714"/>
                  </a:lnTo>
                  <a:cubicBezTo>
                    <a:pt x="120650" y="95236"/>
                    <a:pt x="125367" y="90487"/>
                    <a:pt x="131173" y="90487"/>
                  </a:cubicBezTo>
                  <a:close/>
                  <a:moveTo>
                    <a:pt x="9015" y="67796"/>
                  </a:moveTo>
                  <a:lnTo>
                    <a:pt x="9015" y="269381"/>
                  </a:lnTo>
                  <a:cubicBezTo>
                    <a:pt x="9015" y="276954"/>
                    <a:pt x="15146" y="282724"/>
                    <a:pt x="22358" y="282724"/>
                  </a:cubicBezTo>
                  <a:lnTo>
                    <a:pt x="269742" y="282724"/>
                  </a:lnTo>
                  <a:cubicBezTo>
                    <a:pt x="276954" y="282724"/>
                    <a:pt x="283085" y="276954"/>
                    <a:pt x="283085" y="269381"/>
                  </a:cubicBezTo>
                  <a:lnTo>
                    <a:pt x="283085" y="67796"/>
                  </a:lnTo>
                  <a:lnTo>
                    <a:pt x="9015" y="67796"/>
                  </a:lnTo>
                  <a:close/>
                  <a:moveTo>
                    <a:pt x="22358" y="20555"/>
                  </a:moveTo>
                  <a:cubicBezTo>
                    <a:pt x="15146" y="20555"/>
                    <a:pt x="9015" y="26686"/>
                    <a:pt x="9015" y="33898"/>
                  </a:cubicBezTo>
                  <a:lnTo>
                    <a:pt x="9015" y="59141"/>
                  </a:lnTo>
                  <a:lnTo>
                    <a:pt x="283085" y="59141"/>
                  </a:lnTo>
                  <a:lnTo>
                    <a:pt x="283085" y="33898"/>
                  </a:lnTo>
                  <a:cubicBezTo>
                    <a:pt x="283085" y="26686"/>
                    <a:pt x="276954" y="20555"/>
                    <a:pt x="269742" y="20555"/>
                  </a:cubicBezTo>
                  <a:lnTo>
                    <a:pt x="253153" y="20555"/>
                  </a:lnTo>
                  <a:lnTo>
                    <a:pt x="253153" y="28128"/>
                  </a:lnTo>
                  <a:cubicBezTo>
                    <a:pt x="253153" y="30292"/>
                    <a:pt x="251350" y="32455"/>
                    <a:pt x="248826" y="32455"/>
                  </a:cubicBezTo>
                  <a:cubicBezTo>
                    <a:pt x="246302" y="32455"/>
                    <a:pt x="244499" y="30292"/>
                    <a:pt x="244499" y="28128"/>
                  </a:cubicBezTo>
                  <a:lnTo>
                    <a:pt x="244499" y="20555"/>
                  </a:lnTo>
                  <a:lnTo>
                    <a:pt x="211682" y="20555"/>
                  </a:lnTo>
                  <a:lnTo>
                    <a:pt x="211682" y="28128"/>
                  </a:lnTo>
                  <a:cubicBezTo>
                    <a:pt x="211682" y="30292"/>
                    <a:pt x="209519" y="32455"/>
                    <a:pt x="206994" y="32455"/>
                  </a:cubicBezTo>
                  <a:cubicBezTo>
                    <a:pt x="204831" y="32455"/>
                    <a:pt x="203028" y="30292"/>
                    <a:pt x="203028" y="28128"/>
                  </a:cubicBezTo>
                  <a:lnTo>
                    <a:pt x="203028" y="20555"/>
                  </a:lnTo>
                  <a:lnTo>
                    <a:pt x="170211" y="20555"/>
                  </a:lnTo>
                  <a:lnTo>
                    <a:pt x="170211" y="28128"/>
                  </a:lnTo>
                  <a:cubicBezTo>
                    <a:pt x="170211" y="30292"/>
                    <a:pt x="168048" y="32455"/>
                    <a:pt x="165523" y="32455"/>
                  </a:cubicBezTo>
                  <a:cubicBezTo>
                    <a:pt x="163359" y="32455"/>
                    <a:pt x="161196" y="30292"/>
                    <a:pt x="161196" y="28128"/>
                  </a:cubicBezTo>
                  <a:lnTo>
                    <a:pt x="161196" y="20555"/>
                  </a:lnTo>
                  <a:lnTo>
                    <a:pt x="128380" y="20555"/>
                  </a:lnTo>
                  <a:lnTo>
                    <a:pt x="128380" y="28128"/>
                  </a:lnTo>
                  <a:cubicBezTo>
                    <a:pt x="128380" y="30292"/>
                    <a:pt x="126577" y="32455"/>
                    <a:pt x="124052" y="32455"/>
                  </a:cubicBezTo>
                  <a:cubicBezTo>
                    <a:pt x="121889" y="32455"/>
                    <a:pt x="119725" y="30292"/>
                    <a:pt x="119725" y="28128"/>
                  </a:cubicBezTo>
                  <a:lnTo>
                    <a:pt x="119725" y="20555"/>
                  </a:lnTo>
                  <a:lnTo>
                    <a:pt x="86909" y="20555"/>
                  </a:lnTo>
                  <a:lnTo>
                    <a:pt x="86909" y="28128"/>
                  </a:lnTo>
                  <a:cubicBezTo>
                    <a:pt x="86909" y="30292"/>
                    <a:pt x="85106" y="32455"/>
                    <a:pt x="82581" y="32455"/>
                  </a:cubicBezTo>
                  <a:cubicBezTo>
                    <a:pt x="80057" y="32455"/>
                    <a:pt x="78254" y="30292"/>
                    <a:pt x="78254" y="28128"/>
                  </a:cubicBezTo>
                  <a:lnTo>
                    <a:pt x="78254" y="20555"/>
                  </a:lnTo>
                  <a:lnTo>
                    <a:pt x="45438" y="20555"/>
                  </a:lnTo>
                  <a:lnTo>
                    <a:pt x="45438" y="28128"/>
                  </a:lnTo>
                  <a:cubicBezTo>
                    <a:pt x="45438" y="30292"/>
                    <a:pt x="43635" y="32455"/>
                    <a:pt x="41110" y="32455"/>
                  </a:cubicBezTo>
                  <a:cubicBezTo>
                    <a:pt x="38586" y="32455"/>
                    <a:pt x="36422" y="30292"/>
                    <a:pt x="36422" y="28128"/>
                  </a:cubicBezTo>
                  <a:lnTo>
                    <a:pt x="36422" y="20555"/>
                  </a:lnTo>
                  <a:lnTo>
                    <a:pt x="22358" y="20555"/>
                  </a:lnTo>
                  <a:close/>
                  <a:moveTo>
                    <a:pt x="41110" y="0"/>
                  </a:moveTo>
                  <a:cubicBezTo>
                    <a:pt x="43635" y="0"/>
                    <a:pt x="45438" y="1803"/>
                    <a:pt x="45438" y="4327"/>
                  </a:cubicBezTo>
                  <a:lnTo>
                    <a:pt x="45438" y="11900"/>
                  </a:lnTo>
                  <a:lnTo>
                    <a:pt x="78254" y="11900"/>
                  </a:lnTo>
                  <a:lnTo>
                    <a:pt x="78254" y="4327"/>
                  </a:lnTo>
                  <a:cubicBezTo>
                    <a:pt x="78254" y="1803"/>
                    <a:pt x="80057" y="0"/>
                    <a:pt x="82581" y="0"/>
                  </a:cubicBezTo>
                  <a:cubicBezTo>
                    <a:pt x="85106" y="0"/>
                    <a:pt x="86909" y="1803"/>
                    <a:pt x="86909" y="4327"/>
                  </a:cubicBezTo>
                  <a:lnTo>
                    <a:pt x="86909" y="11900"/>
                  </a:lnTo>
                  <a:lnTo>
                    <a:pt x="119725" y="11900"/>
                  </a:lnTo>
                  <a:lnTo>
                    <a:pt x="119725" y="4327"/>
                  </a:lnTo>
                  <a:cubicBezTo>
                    <a:pt x="119725" y="1803"/>
                    <a:pt x="121889" y="0"/>
                    <a:pt x="124052" y="0"/>
                  </a:cubicBezTo>
                  <a:cubicBezTo>
                    <a:pt x="126577" y="0"/>
                    <a:pt x="128380" y="1803"/>
                    <a:pt x="128380" y="4327"/>
                  </a:cubicBezTo>
                  <a:lnTo>
                    <a:pt x="128380" y="11900"/>
                  </a:lnTo>
                  <a:lnTo>
                    <a:pt x="161196" y="11900"/>
                  </a:lnTo>
                  <a:lnTo>
                    <a:pt x="161196" y="4327"/>
                  </a:lnTo>
                  <a:cubicBezTo>
                    <a:pt x="161196" y="1803"/>
                    <a:pt x="163359" y="0"/>
                    <a:pt x="165523" y="0"/>
                  </a:cubicBezTo>
                  <a:cubicBezTo>
                    <a:pt x="168048" y="0"/>
                    <a:pt x="170211" y="1803"/>
                    <a:pt x="170211" y="4327"/>
                  </a:cubicBezTo>
                  <a:lnTo>
                    <a:pt x="170211" y="11900"/>
                  </a:lnTo>
                  <a:lnTo>
                    <a:pt x="203028" y="11900"/>
                  </a:lnTo>
                  <a:lnTo>
                    <a:pt x="203028" y="4327"/>
                  </a:lnTo>
                  <a:cubicBezTo>
                    <a:pt x="203028" y="1803"/>
                    <a:pt x="204831" y="0"/>
                    <a:pt x="206994" y="0"/>
                  </a:cubicBezTo>
                  <a:cubicBezTo>
                    <a:pt x="209519" y="0"/>
                    <a:pt x="211682" y="1803"/>
                    <a:pt x="211682" y="4327"/>
                  </a:cubicBezTo>
                  <a:lnTo>
                    <a:pt x="211682" y="11900"/>
                  </a:lnTo>
                  <a:lnTo>
                    <a:pt x="244499" y="11900"/>
                  </a:lnTo>
                  <a:lnTo>
                    <a:pt x="244499" y="4327"/>
                  </a:lnTo>
                  <a:cubicBezTo>
                    <a:pt x="244499" y="1803"/>
                    <a:pt x="246302" y="0"/>
                    <a:pt x="248826" y="0"/>
                  </a:cubicBezTo>
                  <a:cubicBezTo>
                    <a:pt x="251350" y="0"/>
                    <a:pt x="253153" y="1803"/>
                    <a:pt x="253153" y="4327"/>
                  </a:cubicBezTo>
                  <a:lnTo>
                    <a:pt x="253153" y="11900"/>
                  </a:lnTo>
                  <a:lnTo>
                    <a:pt x="269742" y="11900"/>
                  </a:lnTo>
                  <a:cubicBezTo>
                    <a:pt x="281642" y="11900"/>
                    <a:pt x="291740" y="21637"/>
                    <a:pt x="291740" y="33898"/>
                  </a:cubicBezTo>
                  <a:lnTo>
                    <a:pt x="291740" y="269381"/>
                  </a:lnTo>
                  <a:cubicBezTo>
                    <a:pt x="291740" y="281642"/>
                    <a:pt x="281642" y="291740"/>
                    <a:pt x="269742" y="291740"/>
                  </a:cubicBezTo>
                  <a:lnTo>
                    <a:pt x="22358" y="291740"/>
                  </a:lnTo>
                  <a:cubicBezTo>
                    <a:pt x="10097" y="291740"/>
                    <a:pt x="0" y="281642"/>
                    <a:pt x="0" y="269381"/>
                  </a:cubicBezTo>
                  <a:lnTo>
                    <a:pt x="0" y="33898"/>
                  </a:lnTo>
                  <a:cubicBezTo>
                    <a:pt x="0" y="21637"/>
                    <a:pt x="10097" y="11900"/>
                    <a:pt x="22358" y="11900"/>
                  </a:cubicBezTo>
                  <a:lnTo>
                    <a:pt x="36422" y="11900"/>
                  </a:lnTo>
                  <a:lnTo>
                    <a:pt x="36422" y="4327"/>
                  </a:lnTo>
                  <a:cubicBezTo>
                    <a:pt x="36422" y="1803"/>
                    <a:pt x="38586" y="0"/>
                    <a:pt x="41110" y="0"/>
                  </a:cubicBezTo>
                  <a:close/>
                </a:path>
              </a:pathLst>
            </a:custGeom>
            <a:solidFill>
              <a:srgbClr val="004D67"/>
            </a:solidFill>
            <a:ln>
              <a:noFill/>
            </a:ln>
            <a:effectLst/>
          </p:spPr>
          <p:txBody>
            <a:bodyPr anchor="ctr"/>
            <a:lstStyle/>
            <a:p>
              <a:endParaRPr lang="en-US" sz="506" dirty="0">
                <a:latin typeface="Arial" panose="020B0604020202020204" pitchFamily="34" charset="0"/>
              </a:endParaRPr>
            </a:p>
          </p:txBody>
        </p:sp>
      </p:grpSp>
      <p:grpSp>
        <p:nvGrpSpPr>
          <p:cNvPr id="13" name="Group 12">
            <a:extLst>
              <a:ext uri="{FF2B5EF4-FFF2-40B4-BE49-F238E27FC236}">
                <a16:creationId xmlns:a16="http://schemas.microsoft.com/office/drawing/2014/main" id="{16313AC4-9A8F-4366-AA4D-E5EBCD75CA7D}"/>
              </a:ext>
            </a:extLst>
          </p:cNvPr>
          <p:cNvGrpSpPr/>
          <p:nvPr/>
        </p:nvGrpSpPr>
        <p:grpSpPr>
          <a:xfrm>
            <a:off x="4759065" y="3584742"/>
            <a:ext cx="587200" cy="587200"/>
            <a:chOff x="6747810" y="2976651"/>
            <a:chExt cx="1043910" cy="1043910"/>
          </a:xfrm>
        </p:grpSpPr>
        <p:sp>
          <p:nvSpPr>
            <p:cNvPr id="60" name="Freeform 233">
              <a:extLst>
                <a:ext uri="{FF2B5EF4-FFF2-40B4-BE49-F238E27FC236}">
                  <a16:creationId xmlns:a16="http://schemas.microsoft.com/office/drawing/2014/main" id="{A65C9902-04F8-4202-8912-FFD9D7C287B9}"/>
                </a:ext>
              </a:extLst>
            </p:cNvPr>
            <p:cNvSpPr>
              <a:spLocks noChangeArrowheads="1"/>
            </p:cNvSpPr>
            <p:nvPr/>
          </p:nvSpPr>
          <p:spPr bwMode="auto">
            <a:xfrm>
              <a:off x="6747810"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61" name="Freeform 950">
              <a:extLst>
                <a:ext uri="{FF2B5EF4-FFF2-40B4-BE49-F238E27FC236}">
                  <a16:creationId xmlns:a16="http://schemas.microsoft.com/office/drawing/2014/main" id="{C9ABDAB5-6F04-4309-ACC2-FA02FA423EFB}"/>
                </a:ext>
              </a:extLst>
            </p:cNvPr>
            <p:cNvSpPr>
              <a:spLocks noChangeAspect="1" noChangeArrowheads="1"/>
            </p:cNvSpPr>
            <p:nvPr/>
          </p:nvSpPr>
          <p:spPr bwMode="auto">
            <a:xfrm>
              <a:off x="6995003" y="3184990"/>
              <a:ext cx="549524" cy="627233"/>
            </a:xfrm>
            <a:custGeom>
              <a:avLst/>
              <a:gdLst>
                <a:gd name="T0" fmla="*/ 1732784 w 259991"/>
                <a:gd name="T1" fmla="*/ 2358694 h 296502"/>
                <a:gd name="T2" fmla="*/ 1732784 w 259991"/>
                <a:gd name="T3" fmla="*/ 2458604 h 296502"/>
                <a:gd name="T4" fmla="*/ 709950 w 259991"/>
                <a:gd name="T5" fmla="*/ 2408653 h 296502"/>
                <a:gd name="T6" fmla="*/ 1418761 w 259991"/>
                <a:gd name="T7" fmla="*/ 1959800 h 296502"/>
                <a:gd name="T8" fmla="*/ 2125940 w 259991"/>
                <a:gd name="T9" fmla="*/ 2009741 h 296502"/>
                <a:gd name="T10" fmla="*/ 1418761 w 259991"/>
                <a:gd name="T11" fmla="*/ 2059693 h 296502"/>
                <a:gd name="T12" fmla="*/ 1418761 w 259991"/>
                <a:gd name="T13" fmla="*/ 1959800 h 296502"/>
                <a:gd name="T14" fmla="*/ 1140070 w 259991"/>
                <a:gd name="T15" fmla="*/ 1959800 h 296502"/>
                <a:gd name="T16" fmla="*/ 1140070 w 259991"/>
                <a:gd name="T17" fmla="*/ 2059693 h 296502"/>
                <a:gd name="T18" fmla="*/ 709950 w 259991"/>
                <a:gd name="T19" fmla="*/ 2009741 h 296502"/>
                <a:gd name="T20" fmla="*/ 1796038 w 259991"/>
                <a:gd name="T21" fmla="*/ 1578244 h 296502"/>
                <a:gd name="T22" fmla="*/ 2125923 w 259991"/>
                <a:gd name="T23" fmla="*/ 1626269 h 296502"/>
                <a:gd name="T24" fmla="*/ 1796038 w 259991"/>
                <a:gd name="T25" fmla="*/ 1678308 h 296502"/>
                <a:gd name="T26" fmla="*/ 1796038 w 259991"/>
                <a:gd name="T27" fmla="*/ 1578244 h 296502"/>
                <a:gd name="T28" fmla="*/ 1524820 w 259991"/>
                <a:gd name="T29" fmla="*/ 1578244 h 296502"/>
                <a:gd name="T30" fmla="*/ 1524820 w 259991"/>
                <a:gd name="T31" fmla="*/ 1678308 h 296502"/>
                <a:gd name="T32" fmla="*/ 709950 w 259991"/>
                <a:gd name="T33" fmla="*/ 1626269 h 296502"/>
                <a:gd name="T34" fmla="*/ 1418761 w 259991"/>
                <a:gd name="T35" fmla="*/ 1179348 h 296502"/>
                <a:gd name="T36" fmla="*/ 2125940 w 259991"/>
                <a:gd name="T37" fmla="*/ 1225602 h 296502"/>
                <a:gd name="T38" fmla="*/ 1418761 w 259991"/>
                <a:gd name="T39" fmla="*/ 1279560 h 296502"/>
                <a:gd name="T40" fmla="*/ 1418761 w 259991"/>
                <a:gd name="T41" fmla="*/ 1179348 h 296502"/>
                <a:gd name="T42" fmla="*/ 1140070 w 259991"/>
                <a:gd name="T43" fmla="*/ 1179348 h 296502"/>
                <a:gd name="T44" fmla="*/ 1140070 w 259991"/>
                <a:gd name="T45" fmla="*/ 1279560 h 296502"/>
                <a:gd name="T46" fmla="*/ 709950 w 259991"/>
                <a:gd name="T47" fmla="*/ 1225602 h 296502"/>
                <a:gd name="T48" fmla="*/ 1796038 w 259991"/>
                <a:gd name="T49" fmla="*/ 780449 h 296502"/>
                <a:gd name="T50" fmla="*/ 2125923 w 259991"/>
                <a:gd name="T51" fmla="*/ 830553 h 296502"/>
                <a:gd name="T52" fmla="*/ 1796038 w 259991"/>
                <a:gd name="T53" fmla="*/ 880641 h 296502"/>
                <a:gd name="T54" fmla="*/ 1796038 w 259991"/>
                <a:gd name="T55" fmla="*/ 780449 h 296502"/>
                <a:gd name="T56" fmla="*/ 1524820 w 259991"/>
                <a:gd name="T57" fmla="*/ 780449 h 296502"/>
                <a:gd name="T58" fmla="*/ 1524820 w 259991"/>
                <a:gd name="T59" fmla="*/ 880641 h 296502"/>
                <a:gd name="T60" fmla="*/ 709950 w 259991"/>
                <a:gd name="T61" fmla="*/ 830553 h 296502"/>
                <a:gd name="T62" fmla="*/ 445371 w 259991"/>
                <a:gd name="T63" fmla="*/ 329535 h 296502"/>
                <a:gd name="T64" fmla="*/ 496391 w 259991"/>
                <a:gd name="T65" fmla="*/ 2746230 h 296502"/>
                <a:gd name="T66" fmla="*/ 2356806 w 259991"/>
                <a:gd name="T67" fmla="*/ 380492 h 296502"/>
                <a:gd name="T68" fmla="*/ 2454918 w 259991"/>
                <a:gd name="T69" fmla="*/ 380492 h 296502"/>
                <a:gd name="T70" fmla="*/ 2403911 w 259991"/>
                <a:gd name="T71" fmla="*/ 2840389 h 296502"/>
                <a:gd name="T72" fmla="*/ 398273 w 259991"/>
                <a:gd name="T73" fmla="*/ 2793319 h 296502"/>
                <a:gd name="T74" fmla="*/ 445371 w 259991"/>
                <a:gd name="T75" fmla="*/ 329535 h 296502"/>
                <a:gd name="T76" fmla="*/ 753094 w 259991"/>
                <a:gd name="T77" fmla="*/ 247983 h 296502"/>
                <a:gd name="T78" fmla="*/ 1941569 w 259991"/>
                <a:gd name="T79" fmla="*/ 393602 h 296502"/>
                <a:gd name="T80" fmla="*/ 2090629 w 259991"/>
                <a:gd name="T81" fmla="*/ 98402 h 296502"/>
                <a:gd name="T82" fmla="*/ 247093 w 259991"/>
                <a:gd name="T83" fmla="*/ 98402 h 296502"/>
                <a:gd name="T84" fmla="*/ 101979 w 259991"/>
                <a:gd name="T85" fmla="*/ 2995239 h 296502"/>
                <a:gd name="T86" fmla="*/ 2592684 w 259991"/>
                <a:gd name="T87" fmla="*/ 3140865 h 296502"/>
                <a:gd name="T88" fmla="*/ 2741745 w 259991"/>
                <a:gd name="T89" fmla="*/ 247983 h 296502"/>
                <a:gd name="T90" fmla="*/ 2184761 w 259991"/>
                <a:gd name="T91" fmla="*/ 98402 h 296502"/>
                <a:gd name="T92" fmla="*/ 1941569 w 259991"/>
                <a:gd name="T93" fmla="*/ 492005 h 296502"/>
                <a:gd name="T94" fmla="*/ 655029 w 259991"/>
                <a:gd name="T95" fmla="*/ 247983 h 296502"/>
                <a:gd name="T96" fmla="*/ 247093 w 259991"/>
                <a:gd name="T97" fmla="*/ 98402 h 296502"/>
                <a:gd name="T98" fmla="*/ 2592684 w 259991"/>
                <a:gd name="T99" fmla="*/ 0 h 296502"/>
                <a:gd name="T100" fmla="*/ 2835873 w 259991"/>
                <a:gd name="T101" fmla="*/ 2995239 h 296502"/>
                <a:gd name="T102" fmla="*/ 247093 w 259991"/>
                <a:gd name="T103" fmla="*/ 3239269 h 296502"/>
                <a:gd name="T104" fmla="*/ 0 w 259991"/>
                <a:gd name="T105" fmla="*/ 247983 h 2965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9991" h="296502">
                  <a:moveTo>
                    <a:pt x="69741" y="215900"/>
                  </a:moveTo>
                  <a:lnTo>
                    <a:pt x="158860" y="215900"/>
                  </a:lnTo>
                  <a:cubicBezTo>
                    <a:pt x="161366" y="215900"/>
                    <a:pt x="163155" y="217805"/>
                    <a:pt x="163155" y="220472"/>
                  </a:cubicBezTo>
                  <a:cubicBezTo>
                    <a:pt x="163155" y="223139"/>
                    <a:pt x="161366" y="225044"/>
                    <a:pt x="158860" y="225044"/>
                  </a:cubicBezTo>
                  <a:lnTo>
                    <a:pt x="69741" y="225044"/>
                  </a:lnTo>
                  <a:cubicBezTo>
                    <a:pt x="67236" y="225044"/>
                    <a:pt x="65088" y="223139"/>
                    <a:pt x="65088" y="220472"/>
                  </a:cubicBezTo>
                  <a:cubicBezTo>
                    <a:pt x="65088" y="217805"/>
                    <a:pt x="67236" y="215900"/>
                    <a:pt x="69741" y="215900"/>
                  </a:cubicBezTo>
                  <a:close/>
                  <a:moveTo>
                    <a:pt x="130070" y="179387"/>
                  </a:moveTo>
                  <a:lnTo>
                    <a:pt x="190248" y="179387"/>
                  </a:lnTo>
                  <a:cubicBezTo>
                    <a:pt x="192756" y="179387"/>
                    <a:pt x="194905" y="181292"/>
                    <a:pt x="194905" y="183959"/>
                  </a:cubicBezTo>
                  <a:cubicBezTo>
                    <a:pt x="194905" y="186626"/>
                    <a:pt x="192756" y="188531"/>
                    <a:pt x="190248" y="188531"/>
                  </a:cubicBezTo>
                  <a:lnTo>
                    <a:pt x="130070" y="188531"/>
                  </a:lnTo>
                  <a:cubicBezTo>
                    <a:pt x="127562" y="188531"/>
                    <a:pt x="125413" y="186626"/>
                    <a:pt x="125413" y="183959"/>
                  </a:cubicBezTo>
                  <a:cubicBezTo>
                    <a:pt x="125413" y="181292"/>
                    <a:pt x="127562" y="179387"/>
                    <a:pt x="130070" y="179387"/>
                  </a:cubicBezTo>
                  <a:close/>
                  <a:moveTo>
                    <a:pt x="69748" y="179387"/>
                  </a:moveTo>
                  <a:lnTo>
                    <a:pt x="104520" y="179387"/>
                  </a:lnTo>
                  <a:cubicBezTo>
                    <a:pt x="107387" y="179387"/>
                    <a:pt x="109180" y="181292"/>
                    <a:pt x="109180" y="183959"/>
                  </a:cubicBezTo>
                  <a:cubicBezTo>
                    <a:pt x="109180" y="186626"/>
                    <a:pt x="107387" y="188531"/>
                    <a:pt x="104520" y="188531"/>
                  </a:cubicBezTo>
                  <a:lnTo>
                    <a:pt x="69748" y="188531"/>
                  </a:lnTo>
                  <a:cubicBezTo>
                    <a:pt x="67239" y="188531"/>
                    <a:pt x="65088" y="186626"/>
                    <a:pt x="65088" y="183959"/>
                  </a:cubicBezTo>
                  <a:cubicBezTo>
                    <a:pt x="65088" y="181292"/>
                    <a:pt x="67239" y="179387"/>
                    <a:pt x="69748" y="179387"/>
                  </a:cubicBezTo>
                  <a:close/>
                  <a:moveTo>
                    <a:pt x="164659" y="144462"/>
                  </a:moveTo>
                  <a:lnTo>
                    <a:pt x="190223" y="144462"/>
                  </a:lnTo>
                  <a:cubicBezTo>
                    <a:pt x="192743" y="144462"/>
                    <a:pt x="194903" y="146660"/>
                    <a:pt x="194903" y="148858"/>
                  </a:cubicBezTo>
                  <a:cubicBezTo>
                    <a:pt x="194903" y="151423"/>
                    <a:pt x="192743" y="153621"/>
                    <a:pt x="190223" y="153621"/>
                  </a:cubicBezTo>
                  <a:lnTo>
                    <a:pt x="164659" y="153621"/>
                  </a:lnTo>
                  <a:cubicBezTo>
                    <a:pt x="162499" y="153621"/>
                    <a:pt x="160338" y="151423"/>
                    <a:pt x="160338" y="148858"/>
                  </a:cubicBezTo>
                  <a:cubicBezTo>
                    <a:pt x="160338" y="146660"/>
                    <a:pt x="162499" y="144462"/>
                    <a:pt x="164659" y="144462"/>
                  </a:cubicBezTo>
                  <a:close/>
                  <a:moveTo>
                    <a:pt x="69757" y="144462"/>
                  </a:moveTo>
                  <a:lnTo>
                    <a:pt x="139794" y="144462"/>
                  </a:lnTo>
                  <a:cubicBezTo>
                    <a:pt x="142308" y="144462"/>
                    <a:pt x="144104" y="146660"/>
                    <a:pt x="144104" y="148858"/>
                  </a:cubicBezTo>
                  <a:cubicBezTo>
                    <a:pt x="144104" y="151423"/>
                    <a:pt x="142308" y="153621"/>
                    <a:pt x="139794" y="153621"/>
                  </a:cubicBezTo>
                  <a:lnTo>
                    <a:pt x="69757" y="153621"/>
                  </a:lnTo>
                  <a:cubicBezTo>
                    <a:pt x="67243" y="153621"/>
                    <a:pt x="65088" y="151423"/>
                    <a:pt x="65088" y="148858"/>
                  </a:cubicBezTo>
                  <a:cubicBezTo>
                    <a:pt x="65088" y="146660"/>
                    <a:pt x="67243" y="144462"/>
                    <a:pt x="69757" y="144462"/>
                  </a:cubicBezTo>
                  <a:close/>
                  <a:moveTo>
                    <a:pt x="130070" y="107950"/>
                  </a:moveTo>
                  <a:lnTo>
                    <a:pt x="190248" y="107950"/>
                  </a:lnTo>
                  <a:cubicBezTo>
                    <a:pt x="192756" y="107950"/>
                    <a:pt x="194905" y="110067"/>
                    <a:pt x="194905" y="112183"/>
                  </a:cubicBezTo>
                  <a:cubicBezTo>
                    <a:pt x="194905" y="115006"/>
                    <a:pt x="192756" y="117122"/>
                    <a:pt x="190248" y="117122"/>
                  </a:cubicBezTo>
                  <a:lnTo>
                    <a:pt x="130070" y="117122"/>
                  </a:lnTo>
                  <a:cubicBezTo>
                    <a:pt x="127562" y="117122"/>
                    <a:pt x="125413" y="115006"/>
                    <a:pt x="125413" y="112183"/>
                  </a:cubicBezTo>
                  <a:cubicBezTo>
                    <a:pt x="125413" y="110067"/>
                    <a:pt x="127562" y="107950"/>
                    <a:pt x="130070" y="107950"/>
                  </a:cubicBezTo>
                  <a:close/>
                  <a:moveTo>
                    <a:pt x="69748" y="107950"/>
                  </a:moveTo>
                  <a:lnTo>
                    <a:pt x="104520" y="107950"/>
                  </a:lnTo>
                  <a:cubicBezTo>
                    <a:pt x="107387" y="107950"/>
                    <a:pt x="109180" y="110067"/>
                    <a:pt x="109180" y="112183"/>
                  </a:cubicBezTo>
                  <a:cubicBezTo>
                    <a:pt x="109180" y="115006"/>
                    <a:pt x="107387" y="117122"/>
                    <a:pt x="104520" y="117122"/>
                  </a:cubicBezTo>
                  <a:lnTo>
                    <a:pt x="69748" y="117122"/>
                  </a:lnTo>
                  <a:cubicBezTo>
                    <a:pt x="67239" y="117122"/>
                    <a:pt x="65088" y="115006"/>
                    <a:pt x="65088" y="112183"/>
                  </a:cubicBezTo>
                  <a:cubicBezTo>
                    <a:pt x="65088" y="110067"/>
                    <a:pt x="67239" y="107950"/>
                    <a:pt x="69748" y="107950"/>
                  </a:cubicBezTo>
                  <a:close/>
                  <a:moveTo>
                    <a:pt x="164659" y="71437"/>
                  </a:moveTo>
                  <a:lnTo>
                    <a:pt x="190223" y="71437"/>
                  </a:lnTo>
                  <a:cubicBezTo>
                    <a:pt x="192743" y="71437"/>
                    <a:pt x="194903" y="73554"/>
                    <a:pt x="194903" y="76023"/>
                  </a:cubicBezTo>
                  <a:cubicBezTo>
                    <a:pt x="194903" y="78493"/>
                    <a:pt x="192743" y="80609"/>
                    <a:pt x="190223" y="80609"/>
                  </a:cubicBezTo>
                  <a:lnTo>
                    <a:pt x="164659" y="80609"/>
                  </a:lnTo>
                  <a:cubicBezTo>
                    <a:pt x="162499" y="80609"/>
                    <a:pt x="160338" y="78493"/>
                    <a:pt x="160338" y="76023"/>
                  </a:cubicBezTo>
                  <a:cubicBezTo>
                    <a:pt x="160338" y="73554"/>
                    <a:pt x="162499" y="71437"/>
                    <a:pt x="164659" y="71437"/>
                  </a:cubicBezTo>
                  <a:close/>
                  <a:moveTo>
                    <a:pt x="69757" y="71437"/>
                  </a:moveTo>
                  <a:lnTo>
                    <a:pt x="139794" y="71437"/>
                  </a:lnTo>
                  <a:cubicBezTo>
                    <a:pt x="142308" y="71437"/>
                    <a:pt x="144104" y="73554"/>
                    <a:pt x="144104" y="76023"/>
                  </a:cubicBezTo>
                  <a:cubicBezTo>
                    <a:pt x="144104" y="78493"/>
                    <a:pt x="142308" y="80609"/>
                    <a:pt x="139794" y="80609"/>
                  </a:cubicBezTo>
                  <a:lnTo>
                    <a:pt x="69757" y="80609"/>
                  </a:lnTo>
                  <a:cubicBezTo>
                    <a:pt x="67243" y="80609"/>
                    <a:pt x="65088" y="78493"/>
                    <a:pt x="65088" y="76023"/>
                  </a:cubicBezTo>
                  <a:cubicBezTo>
                    <a:pt x="65088" y="73554"/>
                    <a:pt x="67243" y="71437"/>
                    <a:pt x="69757" y="71437"/>
                  </a:cubicBezTo>
                  <a:close/>
                  <a:moveTo>
                    <a:pt x="40831" y="30162"/>
                  </a:moveTo>
                  <a:cubicBezTo>
                    <a:pt x="43709" y="30162"/>
                    <a:pt x="45509" y="32317"/>
                    <a:pt x="45509" y="34830"/>
                  </a:cubicBezTo>
                  <a:lnTo>
                    <a:pt x="45509" y="251372"/>
                  </a:lnTo>
                  <a:lnTo>
                    <a:pt x="216070" y="251372"/>
                  </a:lnTo>
                  <a:lnTo>
                    <a:pt x="216070" y="34830"/>
                  </a:lnTo>
                  <a:cubicBezTo>
                    <a:pt x="216070" y="32317"/>
                    <a:pt x="218229" y="30162"/>
                    <a:pt x="220388" y="30162"/>
                  </a:cubicBezTo>
                  <a:cubicBezTo>
                    <a:pt x="222906" y="30162"/>
                    <a:pt x="225065" y="32317"/>
                    <a:pt x="225065" y="34830"/>
                  </a:cubicBezTo>
                  <a:lnTo>
                    <a:pt x="225065" y="255682"/>
                  </a:lnTo>
                  <a:cubicBezTo>
                    <a:pt x="225065" y="258195"/>
                    <a:pt x="222906" y="259991"/>
                    <a:pt x="220388" y="259991"/>
                  </a:cubicBezTo>
                  <a:lnTo>
                    <a:pt x="40831" y="259991"/>
                  </a:lnTo>
                  <a:cubicBezTo>
                    <a:pt x="38312" y="259991"/>
                    <a:pt x="36513" y="258195"/>
                    <a:pt x="36513" y="255682"/>
                  </a:cubicBezTo>
                  <a:lnTo>
                    <a:pt x="36513" y="34830"/>
                  </a:lnTo>
                  <a:cubicBezTo>
                    <a:pt x="36513" y="32317"/>
                    <a:pt x="38312" y="30162"/>
                    <a:pt x="40831" y="30162"/>
                  </a:cubicBezTo>
                  <a:close/>
                  <a:moveTo>
                    <a:pt x="69043" y="9007"/>
                  </a:moveTo>
                  <a:lnTo>
                    <a:pt x="69043" y="22697"/>
                  </a:lnTo>
                  <a:cubicBezTo>
                    <a:pt x="69043" y="29902"/>
                    <a:pt x="74797" y="36027"/>
                    <a:pt x="82349" y="36027"/>
                  </a:cubicBezTo>
                  <a:lnTo>
                    <a:pt x="178002" y="36027"/>
                  </a:lnTo>
                  <a:cubicBezTo>
                    <a:pt x="185194" y="36027"/>
                    <a:pt x="191667" y="29902"/>
                    <a:pt x="191667" y="22697"/>
                  </a:cubicBezTo>
                  <a:lnTo>
                    <a:pt x="191667" y="9007"/>
                  </a:lnTo>
                  <a:lnTo>
                    <a:pt x="69043" y="9007"/>
                  </a:lnTo>
                  <a:close/>
                  <a:moveTo>
                    <a:pt x="22655" y="9007"/>
                  </a:moveTo>
                  <a:cubicBezTo>
                    <a:pt x="15103" y="9007"/>
                    <a:pt x="9349" y="15131"/>
                    <a:pt x="9349" y="22697"/>
                  </a:cubicBezTo>
                  <a:lnTo>
                    <a:pt x="9349" y="274165"/>
                  </a:lnTo>
                  <a:cubicBezTo>
                    <a:pt x="9349" y="281371"/>
                    <a:pt x="15103" y="287495"/>
                    <a:pt x="22655" y="287495"/>
                  </a:cubicBezTo>
                  <a:lnTo>
                    <a:pt x="237695" y="287495"/>
                  </a:lnTo>
                  <a:cubicBezTo>
                    <a:pt x="245247" y="287495"/>
                    <a:pt x="251360" y="281371"/>
                    <a:pt x="251360" y="274165"/>
                  </a:cubicBezTo>
                  <a:lnTo>
                    <a:pt x="251360" y="22697"/>
                  </a:lnTo>
                  <a:cubicBezTo>
                    <a:pt x="251360" y="15131"/>
                    <a:pt x="245247" y="9007"/>
                    <a:pt x="237695" y="9007"/>
                  </a:cubicBezTo>
                  <a:lnTo>
                    <a:pt x="200297" y="9007"/>
                  </a:lnTo>
                  <a:lnTo>
                    <a:pt x="200297" y="22697"/>
                  </a:lnTo>
                  <a:cubicBezTo>
                    <a:pt x="200297" y="34586"/>
                    <a:pt x="190228" y="45034"/>
                    <a:pt x="178002" y="45034"/>
                  </a:cubicBezTo>
                  <a:lnTo>
                    <a:pt x="82349" y="45034"/>
                  </a:lnTo>
                  <a:cubicBezTo>
                    <a:pt x="70122" y="45034"/>
                    <a:pt x="60053" y="34586"/>
                    <a:pt x="60053" y="22697"/>
                  </a:cubicBezTo>
                  <a:lnTo>
                    <a:pt x="60053" y="9007"/>
                  </a:lnTo>
                  <a:lnTo>
                    <a:pt x="22655" y="9007"/>
                  </a:lnTo>
                  <a:close/>
                  <a:moveTo>
                    <a:pt x="22655" y="0"/>
                  </a:moveTo>
                  <a:lnTo>
                    <a:pt x="237695" y="0"/>
                  </a:lnTo>
                  <a:cubicBezTo>
                    <a:pt x="250281" y="0"/>
                    <a:pt x="259991" y="10087"/>
                    <a:pt x="259991" y="22697"/>
                  </a:cubicBezTo>
                  <a:lnTo>
                    <a:pt x="259991" y="274165"/>
                  </a:lnTo>
                  <a:cubicBezTo>
                    <a:pt x="259991" y="286414"/>
                    <a:pt x="250281" y="296502"/>
                    <a:pt x="237695" y="296502"/>
                  </a:cubicBezTo>
                  <a:lnTo>
                    <a:pt x="22655" y="296502"/>
                  </a:lnTo>
                  <a:cubicBezTo>
                    <a:pt x="10428" y="296502"/>
                    <a:pt x="0" y="286414"/>
                    <a:pt x="0" y="274165"/>
                  </a:cubicBezTo>
                  <a:lnTo>
                    <a:pt x="0" y="22697"/>
                  </a:lnTo>
                  <a:cubicBezTo>
                    <a:pt x="0" y="10087"/>
                    <a:pt x="10428" y="0"/>
                    <a:pt x="22655" y="0"/>
                  </a:cubicBezTo>
                  <a:close/>
                </a:path>
              </a:pathLst>
            </a:custGeom>
            <a:solidFill>
              <a:srgbClr val="9ED136"/>
            </a:solidFill>
            <a:ln>
              <a:noFill/>
            </a:ln>
            <a:effectLst/>
          </p:spPr>
          <p:txBody>
            <a:bodyPr anchor="ctr"/>
            <a:lstStyle/>
            <a:p>
              <a:endParaRPr lang="en-US" sz="506" dirty="0">
                <a:latin typeface="Arial" panose="020B0604020202020204" pitchFamily="34" charset="0"/>
              </a:endParaRPr>
            </a:p>
          </p:txBody>
        </p:sp>
      </p:grpSp>
    </p:spTree>
    <p:extLst>
      <p:ext uri="{BB962C8B-B14F-4D97-AF65-F5344CB8AC3E}">
        <p14:creationId xmlns:p14="http://schemas.microsoft.com/office/powerpoint/2010/main" val="25520272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50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500"/>
                                        <p:tgtEl>
                                          <p:spTgt spid="39"/>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10" presetClass="entr" presetSubtype="0" fill="hold" grpId="0" nodeType="withEffect">
                                  <p:stCondLst>
                                    <p:cond delay="500"/>
                                  </p:stCondLst>
                                  <p:childTnLst>
                                    <p:set>
                                      <p:cBhvr>
                                        <p:cTn id="46" dur="1" fill="hold">
                                          <p:stCondLst>
                                            <p:cond delay="0"/>
                                          </p:stCondLst>
                                        </p:cTn>
                                        <p:tgtEl>
                                          <p:spTgt spid="40"/>
                                        </p:tgtEl>
                                        <p:attrNameLst>
                                          <p:attrName>style.visibility</p:attrName>
                                        </p:attrNameLst>
                                      </p:cBhvr>
                                      <p:to>
                                        <p:strVal val="visible"/>
                                      </p:to>
                                    </p:set>
                                    <p:animEffect transition="in" filter="fade">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1000"/>
                                        <p:tgtEl>
                                          <p:spTgt spid="18"/>
                                        </p:tgtEl>
                                      </p:cBhvr>
                                    </p:animEffect>
                                    <p:anim calcmode="lin" valueType="num">
                                      <p:cBhvr>
                                        <p:cTn id="53" dur="1000" fill="hold"/>
                                        <p:tgtEl>
                                          <p:spTgt spid="18"/>
                                        </p:tgtEl>
                                        <p:attrNameLst>
                                          <p:attrName>ppt_x</p:attrName>
                                        </p:attrNameLst>
                                      </p:cBhvr>
                                      <p:tavLst>
                                        <p:tav tm="0">
                                          <p:val>
                                            <p:strVal val="#ppt_x"/>
                                          </p:val>
                                        </p:tav>
                                        <p:tav tm="100000">
                                          <p:val>
                                            <p:strVal val="#ppt_x"/>
                                          </p:val>
                                        </p:tav>
                                      </p:tavLst>
                                    </p:anim>
                                    <p:anim calcmode="lin" valueType="num">
                                      <p:cBhvr>
                                        <p:cTn id="54" dur="1000" fill="hold"/>
                                        <p:tgtEl>
                                          <p:spTgt spid="18"/>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1000"/>
                                        <p:tgtEl>
                                          <p:spTgt spid="6"/>
                                        </p:tgtEl>
                                      </p:cBhvr>
                                    </p:animEffect>
                                    <p:anim calcmode="lin" valueType="num">
                                      <p:cBhvr>
                                        <p:cTn id="58" dur="1000" fill="hold"/>
                                        <p:tgtEl>
                                          <p:spTgt spid="6"/>
                                        </p:tgtEl>
                                        <p:attrNameLst>
                                          <p:attrName>ppt_x</p:attrName>
                                        </p:attrNameLst>
                                      </p:cBhvr>
                                      <p:tavLst>
                                        <p:tav tm="0">
                                          <p:val>
                                            <p:strVal val="#ppt_x"/>
                                          </p:val>
                                        </p:tav>
                                        <p:tav tm="100000">
                                          <p:val>
                                            <p:strVal val="#ppt_x"/>
                                          </p:val>
                                        </p:tav>
                                      </p:tavLst>
                                    </p:anim>
                                    <p:anim calcmode="lin" valueType="num">
                                      <p:cBhvr>
                                        <p:cTn id="59" dur="1000" fill="hold"/>
                                        <p:tgtEl>
                                          <p:spTgt spid="6"/>
                                        </p:tgtEl>
                                        <p:attrNameLst>
                                          <p:attrName>ppt_y</p:attrName>
                                        </p:attrNameLst>
                                      </p:cBhvr>
                                      <p:tavLst>
                                        <p:tav tm="0">
                                          <p:val>
                                            <p:strVal val="#ppt_y-.1"/>
                                          </p:val>
                                        </p:tav>
                                        <p:tav tm="100000">
                                          <p:val>
                                            <p:strVal val="#ppt_y"/>
                                          </p:val>
                                        </p:tav>
                                      </p:tavLst>
                                    </p:anim>
                                  </p:childTnLst>
                                </p:cTn>
                              </p:par>
                              <p:par>
                                <p:cTn id="60" presetID="10" presetClass="entr" presetSubtype="0" fill="hold" grpId="0" nodeType="withEffect">
                                  <p:stCondLst>
                                    <p:cond delay="50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38" grpId="0"/>
      <p:bldP spid="39" grpId="0"/>
      <p:bldP spid="40" grpId="0"/>
      <p:bldP spid="15" grpId="0" animBg="1"/>
      <p:bldP spid="6" grpId="0" animBg="1"/>
      <p:bldP spid="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356DC287-0783-4259-B6DD-232ADBD295FD}"/>
              </a:ext>
            </a:extLst>
          </p:cNvPr>
          <p:cNvSpPr/>
          <p:nvPr/>
        </p:nvSpPr>
        <p:spPr>
          <a:xfrm>
            <a:off x="4903330" y="4164290"/>
            <a:ext cx="966932" cy="216982"/>
          </a:xfrm>
          <a:prstGeom prst="rect">
            <a:avLst/>
          </a:prstGeom>
        </p:spPr>
        <p:txBody>
          <a:bodyPr wrap="none">
            <a:spAutoFit/>
          </a:bodyPr>
          <a:lstStyle/>
          <a:p>
            <a:pPr algn="ctr" defTabSz="425054">
              <a:lnSpc>
                <a:spcPct val="90000"/>
              </a:lnSpc>
              <a:spcBef>
                <a:spcPct val="0"/>
              </a:spcBef>
              <a:spcAft>
                <a:spcPct val="35000"/>
              </a:spcAft>
            </a:pPr>
            <a:r>
              <a:rPr lang="en-US" sz="900" dirty="0" smtClean="0"/>
              <a:t>POS </a:t>
            </a:r>
            <a:r>
              <a:rPr lang="en-US" sz="900" dirty="0"/>
              <a:t>Registration</a:t>
            </a:r>
          </a:p>
        </p:txBody>
      </p:sp>
      <p:sp>
        <p:nvSpPr>
          <p:cNvPr id="6" name="Triangle 5">
            <a:extLst>
              <a:ext uri="{FF2B5EF4-FFF2-40B4-BE49-F238E27FC236}">
                <a16:creationId xmlns:a16="http://schemas.microsoft.com/office/drawing/2014/main" id="{12DE62FE-9E7F-6F44-93A3-A2CE536AD987}"/>
              </a:ext>
            </a:extLst>
          </p:cNvPr>
          <p:cNvSpPr/>
          <p:nvPr/>
        </p:nvSpPr>
        <p:spPr>
          <a:xfrm>
            <a:off x="4886223" y="3203764"/>
            <a:ext cx="961892" cy="829218"/>
          </a:xfrm>
          <a:prstGeom prst="triangle">
            <a:avLst/>
          </a:prstGeom>
          <a:solidFill>
            <a:srgbClr val="3333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71" name="Rectangle 70">
            <a:extLst>
              <a:ext uri="{FF2B5EF4-FFF2-40B4-BE49-F238E27FC236}">
                <a16:creationId xmlns:a16="http://schemas.microsoft.com/office/drawing/2014/main" id="{16D694F9-A8BD-4041-9805-C235F0D600C9}"/>
              </a:ext>
            </a:extLst>
          </p:cNvPr>
          <p:cNvSpPr/>
          <p:nvPr/>
        </p:nvSpPr>
        <p:spPr>
          <a:xfrm>
            <a:off x="3329742" y="2684139"/>
            <a:ext cx="855704" cy="507831"/>
          </a:xfrm>
          <a:prstGeom prst="rect">
            <a:avLst/>
          </a:prstGeom>
        </p:spPr>
        <p:txBody>
          <a:bodyPr wrap="square">
            <a:spAutoFit/>
          </a:bodyPr>
          <a:lstStyle/>
          <a:p>
            <a:pPr algn="ctr"/>
            <a:r>
              <a:rPr lang="en-US" sz="900" dirty="0"/>
              <a:t>Online</a:t>
            </a:r>
          </a:p>
          <a:p>
            <a:pPr algn="ctr"/>
            <a:r>
              <a:rPr lang="en-US" sz="900" dirty="0"/>
              <a:t>Pre-Registration</a:t>
            </a:r>
          </a:p>
        </p:txBody>
      </p:sp>
      <p:sp>
        <p:nvSpPr>
          <p:cNvPr id="62" name="TextBox 61">
            <a:extLst>
              <a:ext uri="{FF2B5EF4-FFF2-40B4-BE49-F238E27FC236}">
                <a16:creationId xmlns:a16="http://schemas.microsoft.com/office/drawing/2014/main" id="{5C0EA229-1CF1-43BC-8CA0-C38E4ABEAA73}"/>
              </a:ext>
            </a:extLst>
          </p:cNvPr>
          <p:cNvSpPr txBox="1"/>
          <p:nvPr/>
        </p:nvSpPr>
        <p:spPr>
          <a:xfrm>
            <a:off x="2217275" y="2834671"/>
            <a:ext cx="936951" cy="369332"/>
          </a:xfrm>
          <a:prstGeom prst="rect">
            <a:avLst/>
          </a:prstGeom>
          <a:noFill/>
        </p:spPr>
        <p:txBody>
          <a:bodyPr wrap="square" rtlCol="0">
            <a:spAutoFit/>
          </a:bodyPr>
          <a:lstStyle/>
          <a:p>
            <a:pPr algn="ctr"/>
            <a:r>
              <a:rPr lang="en-US" sz="900" dirty="0"/>
              <a:t>Online Scheduling</a:t>
            </a:r>
          </a:p>
        </p:txBody>
      </p:sp>
      <p:sp>
        <p:nvSpPr>
          <p:cNvPr id="65" name="Rectangle 64">
            <a:extLst>
              <a:ext uri="{FF2B5EF4-FFF2-40B4-BE49-F238E27FC236}">
                <a16:creationId xmlns:a16="http://schemas.microsoft.com/office/drawing/2014/main" id="{97C196B8-D38D-4395-8FB4-206F06A25243}"/>
              </a:ext>
            </a:extLst>
          </p:cNvPr>
          <p:cNvSpPr/>
          <p:nvPr/>
        </p:nvSpPr>
        <p:spPr>
          <a:xfrm>
            <a:off x="1717924" y="4218562"/>
            <a:ext cx="797013" cy="216982"/>
          </a:xfrm>
          <a:prstGeom prst="rect">
            <a:avLst/>
          </a:prstGeom>
        </p:spPr>
        <p:txBody>
          <a:bodyPr wrap="none">
            <a:spAutoFit/>
          </a:bodyPr>
          <a:lstStyle/>
          <a:p>
            <a:pPr algn="ctr" defTabSz="425054">
              <a:lnSpc>
                <a:spcPct val="90000"/>
              </a:lnSpc>
              <a:spcBef>
                <a:spcPct val="0"/>
              </a:spcBef>
              <a:spcAft>
                <a:spcPct val="35000"/>
              </a:spcAft>
            </a:pPr>
            <a:r>
              <a:rPr lang="en-US" sz="900" dirty="0"/>
              <a:t>Online Order</a:t>
            </a:r>
          </a:p>
        </p:txBody>
      </p:sp>
      <p:sp>
        <p:nvSpPr>
          <p:cNvPr id="7" name="Triangle 4">
            <a:extLst>
              <a:ext uri="{FF2B5EF4-FFF2-40B4-BE49-F238E27FC236}">
                <a16:creationId xmlns:a16="http://schemas.microsoft.com/office/drawing/2014/main" id="{5BD06722-60F1-4864-8DE7-A597BF1207D5}"/>
              </a:ext>
            </a:extLst>
          </p:cNvPr>
          <p:cNvSpPr/>
          <p:nvPr/>
        </p:nvSpPr>
        <p:spPr>
          <a:xfrm>
            <a:off x="2739026" y="3204119"/>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7" name="Triangle 4">
            <a:extLst>
              <a:ext uri="{FF2B5EF4-FFF2-40B4-BE49-F238E27FC236}">
                <a16:creationId xmlns:a16="http://schemas.microsoft.com/office/drawing/2014/main" id="{2789496F-7D2D-49B9-8A74-1E5300B308AA}"/>
              </a:ext>
            </a:extLst>
          </p:cNvPr>
          <p:cNvSpPr/>
          <p:nvPr/>
        </p:nvSpPr>
        <p:spPr>
          <a:xfrm>
            <a:off x="3811469" y="3204119"/>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8" name="Triangle 4">
            <a:extLst>
              <a:ext uri="{FF2B5EF4-FFF2-40B4-BE49-F238E27FC236}">
                <a16:creationId xmlns:a16="http://schemas.microsoft.com/office/drawing/2014/main" id="{C5558B2F-0FD0-4A44-8F5D-1A9A9587BEE8}"/>
              </a:ext>
            </a:extLst>
          </p:cNvPr>
          <p:cNvSpPr/>
          <p:nvPr/>
        </p:nvSpPr>
        <p:spPr>
          <a:xfrm>
            <a:off x="5956987" y="3204119"/>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9" name="Triangle 4">
            <a:extLst>
              <a:ext uri="{FF2B5EF4-FFF2-40B4-BE49-F238E27FC236}">
                <a16:creationId xmlns:a16="http://schemas.microsoft.com/office/drawing/2014/main" id="{93C7A825-C117-4099-9926-CAEF1AEDAEE3}"/>
              </a:ext>
            </a:extLst>
          </p:cNvPr>
          <p:cNvSpPr/>
          <p:nvPr/>
        </p:nvSpPr>
        <p:spPr>
          <a:xfrm>
            <a:off x="7025634" y="3204119"/>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3" name="Triangle 2">
            <a:extLst>
              <a:ext uri="{FF2B5EF4-FFF2-40B4-BE49-F238E27FC236}">
                <a16:creationId xmlns:a16="http://schemas.microsoft.com/office/drawing/2014/main" id="{2DAAC0E9-9FEC-7A4E-9863-B016F1690512}"/>
              </a:ext>
            </a:extLst>
          </p:cNvPr>
          <p:cNvSpPr/>
          <p:nvPr/>
        </p:nvSpPr>
        <p:spPr>
          <a:xfrm>
            <a:off x="2739026" y="3203764"/>
            <a:ext cx="961892" cy="829218"/>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33" name="Group 32">
            <a:extLst>
              <a:ext uri="{FF2B5EF4-FFF2-40B4-BE49-F238E27FC236}">
                <a16:creationId xmlns:a16="http://schemas.microsoft.com/office/drawing/2014/main" id="{5185C820-F63D-4655-B615-64B9F19CF9C5}"/>
              </a:ext>
            </a:extLst>
          </p:cNvPr>
          <p:cNvGrpSpPr/>
          <p:nvPr/>
        </p:nvGrpSpPr>
        <p:grpSpPr>
          <a:xfrm>
            <a:off x="5954080" y="3203764"/>
            <a:ext cx="961892" cy="829218"/>
            <a:chOff x="6650628" y="2812679"/>
            <a:chExt cx="1710031" cy="1474165"/>
          </a:xfrm>
        </p:grpSpPr>
        <p:sp>
          <p:nvSpPr>
            <p:cNvPr id="16" name="Triangle 15">
              <a:extLst>
                <a:ext uri="{FF2B5EF4-FFF2-40B4-BE49-F238E27FC236}">
                  <a16:creationId xmlns:a16="http://schemas.microsoft.com/office/drawing/2014/main" id="{FE0E751D-EAD7-8043-B1B8-320358B7D340}"/>
                </a:ext>
              </a:extLst>
            </p:cNvPr>
            <p:cNvSpPr/>
            <p:nvPr/>
          </p:nvSpPr>
          <p:spPr>
            <a:xfrm>
              <a:off x="6650628" y="2812679"/>
              <a:ext cx="1710031" cy="1474165"/>
            </a:xfrm>
            <a:prstGeom prst="triangle">
              <a:avLst/>
            </a:prstGeom>
            <a:solidFill>
              <a:srgbClr val="384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102" name="Group 101">
              <a:extLst>
                <a:ext uri="{FF2B5EF4-FFF2-40B4-BE49-F238E27FC236}">
                  <a16:creationId xmlns:a16="http://schemas.microsoft.com/office/drawing/2014/main" id="{C22DCBB4-1460-4359-9F46-1CC78F27F6F1}"/>
                </a:ext>
              </a:extLst>
            </p:cNvPr>
            <p:cNvGrpSpPr/>
            <p:nvPr/>
          </p:nvGrpSpPr>
          <p:grpSpPr>
            <a:xfrm>
              <a:off x="7128483" y="3406384"/>
              <a:ext cx="758952" cy="758952"/>
              <a:chOff x="6914973" y="2976651"/>
              <a:chExt cx="1043910" cy="1043910"/>
            </a:xfrm>
          </p:grpSpPr>
          <p:sp>
            <p:nvSpPr>
              <p:cNvPr id="103" name="Freeform 287">
                <a:extLst>
                  <a:ext uri="{FF2B5EF4-FFF2-40B4-BE49-F238E27FC236}">
                    <a16:creationId xmlns:a16="http://schemas.microsoft.com/office/drawing/2014/main" id="{0B704355-3A32-4411-AF5B-C6BE496AA8DA}"/>
                  </a:ext>
                </a:extLst>
              </p:cNvPr>
              <p:cNvSpPr>
                <a:spLocks noChangeArrowheads="1"/>
              </p:cNvSpPr>
              <p:nvPr/>
            </p:nvSpPr>
            <p:spPr bwMode="auto">
              <a:xfrm>
                <a:off x="6914973"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104" name="Freeform 943">
                <a:extLst>
                  <a:ext uri="{FF2B5EF4-FFF2-40B4-BE49-F238E27FC236}">
                    <a16:creationId xmlns:a16="http://schemas.microsoft.com/office/drawing/2014/main" id="{74C476F6-9C87-4620-92F0-5574A97BB50D}"/>
                  </a:ext>
                </a:extLst>
              </p:cNvPr>
              <p:cNvSpPr>
                <a:spLocks noChangeAspect="1" noChangeArrowheads="1"/>
              </p:cNvSpPr>
              <p:nvPr/>
            </p:nvSpPr>
            <p:spPr bwMode="auto">
              <a:xfrm>
                <a:off x="7107685" y="3184038"/>
                <a:ext cx="667512" cy="667512"/>
              </a:xfrm>
              <a:custGeom>
                <a:avLst/>
                <a:gdLst>
                  <a:gd name="T0" fmla="*/ 1251396 w 291740"/>
                  <a:gd name="T1" fmla="*/ 2020601 h 291739"/>
                  <a:gd name="T2" fmla="*/ 1150798 w 291740"/>
                  <a:gd name="T3" fmla="*/ 2020601 h 291739"/>
                  <a:gd name="T4" fmla="*/ 1040832 w 291740"/>
                  <a:gd name="T5" fmla="*/ 1365640 h 291739"/>
                  <a:gd name="T6" fmla="*/ 1326757 w 291740"/>
                  <a:gd name="T7" fmla="*/ 2146330 h 291739"/>
                  <a:gd name="T8" fmla="*/ 1040832 w 291740"/>
                  <a:gd name="T9" fmla="*/ 1365640 h 291739"/>
                  <a:gd name="T10" fmla="*/ 1592522 w 291740"/>
                  <a:gd name="T11" fmla="*/ 500906 h 291739"/>
                  <a:gd name="T12" fmla="*/ 548614 w 291740"/>
                  <a:gd name="T13" fmla="*/ 1606171 h 291739"/>
                  <a:gd name="T14" fmla="*/ 2314917 w 291740"/>
                  <a:gd name="T15" fmla="*/ 2378685 h 291739"/>
                  <a:gd name="T16" fmla="*/ 2382405 w 291740"/>
                  <a:gd name="T17" fmla="*/ 2449994 h 291739"/>
                  <a:gd name="T18" fmla="*/ 453341 w 291740"/>
                  <a:gd name="T19" fmla="*/ 1606171 h 291739"/>
                  <a:gd name="T20" fmla="*/ 1890637 w 291740"/>
                  <a:gd name="T21" fmla="*/ 434341 h 291739"/>
                  <a:gd name="T22" fmla="*/ 1811207 w 291740"/>
                  <a:gd name="T23" fmla="*/ 767235 h 291739"/>
                  <a:gd name="T24" fmla="*/ 1426021 w 291740"/>
                  <a:gd name="T25" fmla="*/ 2146330 h 291739"/>
                  <a:gd name="T26" fmla="*/ 2613367 w 291740"/>
                  <a:gd name="T27" fmla="*/ 2019531 h 291739"/>
                  <a:gd name="T28" fmla="*/ 2593503 w 291740"/>
                  <a:gd name="T29" fmla="*/ 1916479 h 291739"/>
                  <a:gd name="T30" fmla="*/ 2736453 w 291740"/>
                  <a:gd name="T31" fmla="*/ 1765886 h 291739"/>
                  <a:gd name="T32" fmla="*/ 2688812 w 291740"/>
                  <a:gd name="T33" fmla="*/ 1639078 h 291739"/>
                  <a:gd name="T34" fmla="*/ 2760285 w 291740"/>
                  <a:gd name="T35" fmla="*/ 1504331 h 291739"/>
                  <a:gd name="T36" fmla="*/ 2645136 w 291740"/>
                  <a:gd name="T37" fmla="*/ 1365640 h 291739"/>
                  <a:gd name="T38" fmla="*/ 2744390 w 291740"/>
                  <a:gd name="T39" fmla="*/ 1207116 h 291739"/>
                  <a:gd name="T40" fmla="*/ 2093147 w 291740"/>
                  <a:gd name="T41" fmla="*/ 1096149 h 291739"/>
                  <a:gd name="T42" fmla="*/ 2045506 w 291740"/>
                  <a:gd name="T43" fmla="*/ 1036714 h 291739"/>
                  <a:gd name="T44" fmla="*/ 1890637 w 291740"/>
                  <a:gd name="T45" fmla="*/ 434341 h 291739"/>
                  <a:gd name="T46" fmla="*/ 2172572 w 291740"/>
                  <a:gd name="T47" fmla="*/ 715719 h 291739"/>
                  <a:gd name="T48" fmla="*/ 2649091 w 291740"/>
                  <a:gd name="T49" fmla="*/ 1001030 h 291739"/>
                  <a:gd name="T50" fmla="*/ 2792054 w 291740"/>
                  <a:gd name="T51" fmla="*/ 1357716 h 291739"/>
                  <a:gd name="T52" fmla="*/ 2800006 w 291740"/>
                  <a:gd name="T53" fmla="*/ 1650966 h 291739"/>
                  <a:gd name="T54" fmla="*/ 2704696 w 291740"/>
                  <a:gd name="T55" fmla="*/ 1964047 h 291739"/>
                  <a:gd name="T56" fmla="*/ 2506146 w 291740"/>
                  <a:gd name="T57" fmla="*/ 2245414 h 291739"/>
                  <a:gd name="T58" fmla="*/ 989211 w 291740"/>
                  <a:gd name="T59" fmla="*/ 2245414 h 291739"/>
                  <a:gd name="T60" fmla="*/ 941557 w 291740"/>
                  <a:gd name="T61" fmla="*/ 1314115 h 291739"/>
                  <a:gd name="T62" fmla="*/ 1354556 w 291740"/>
                  <a:gd name="T63" fmla="*/ 1266565 h 291739"/>
                  <a:gd name="T64" fmla="*/ 1692089 w 291740"/>
                  <a:gd name="T65" fmla="*/ 414542 h 291739"/>
                  <a:gd name="T66" fmla="*/ 1894605 w 291740"/>
                  <a:gd name="T67" fmla="*/ 335278 h 291739"/>
                  <a:gd name="T68" fmla="*/ 99008 w 291740"/>
                  <a:gd name="T69" fmla="*/ 1604202 h 291739"/>
                  <a:gd name="T70" fmla="*/ 3105309 w 291740"/>
                  <a:gd name="T71" fmla="*/ 1604202 h 291739"/>
                  <a:gd name="T72" fmla="*/ 1600188 w 291740"/>
                  <a:gd name="T73" fmla="*/ 0 h 291739"/>
                  <a:gd name="T74" fmla="*/ 1600188 w 291740"/>
                  <a:gd name="T75" fmla="*/ 3204428 h 291739"/>
                  <a:gd name="T76" fmla="*/ 1600188 w 291740"/>
                  <a:gd name="T77" fmla="*/ 0 h 29173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91740" h="291739">
                    <a:moveTo>
                      <a:pt x="109171" y="179388"/>
                    </a:moveTo>
                    <a:cubicBezTo>
                      <a:pt x="111736" y="179388"/>
                      <a:pt x="113934" y="181674"/>
                      <a:pt x="113934" y="183960"/>
                    </a:cubicBezTo>
                    <a:cubicBezTo>
                      <a:pt x="113934" y="186627"/>
                      <a:pt x="111736" y="188532"/>
                      <a:pt x="109171" y="188532"/>
                    </a:cubicBezTo>
                    <a:cubicBezTo>
                      <a:pt x="106607" y="188532"/>
                      <a:pt x="104775" y="186627"/>
                      <a:pt x="104775" y="183960"/>
                    </a:cubicBezTo>
                    <a:cubicBezTo>
                      <a:pt x="104775" y="181674"/>
                      <a:pt x="106607" y="179388"/>
                      <a:pt x="109171" y="179388"/>
                    </a:cubicBezTo>
                    <a:close/>
                    <a:moveTo>
                      <a:pt x="94763" y="124331"/>
                    </a:moveTo>
                    <a:lnTo>
                      <a:pt x="94763" y="195407"/>
                    </a:lnTo>
                    <a:lnTo>
                      <a:pt x="120795" y="195407"/>
                    </a:lnTo>
                    <a:lnTo>
                      <a:pt x="120795" y="124331"/>
                    </a:lnTo>
                    <a:lnTo>
                      <a:pt x="94763" y="124331"/>
                    </a:lnTo>
                    <a:close/>
                    <a:moveTo>
                      <a:pt x="140655" y="41636"/>
                    </a:moveTo>
                    <a:cubicBezTo>
                      <a:pt x="143185" y="41275"/>
                      <a:pt x="144992" y="43439"/>
                      <a:pt x="144992" y="45603"/>
                    </a:cubicBezTo>
                    <a:cubicBezTo>
                      <a:pt x="145353" y="48128"/>
                      <a:pt x="143546" y="50292"/>
                      <a:pt x="141017" y="50292"/>
                    </a:cubicBezTo>
                    <a:cubicBezTo>
                      <a:pt x="90061" y="52816"/>
                      <a:pt x="49948" y="95015"/>
                      <a:pt x="49948" y="146230"/>
                    </a:cubicBezTo>
                    <a:cubicBezTo>
                      <a:pt x="49948" y="198888"/>
                      <a:pt x="92953" y="241808"/>
                      <a:pt x="145715" y="241808"/>
                    </a:cubicBezTo>
                    <a:cubicBezTo>
                      <a:pt x="169927" y="241808"/>
                      <a:pt x="193056" y="232791"/>
                      <a:pt x="210763" y="216561"/>
                    </a:cubicBezTo>
                    <a:cubicBezTo>
                      <a:pt x="212570" y="214758"/>
                      <a:pt x="215461" y="215119"/>
                      <a:pt x="217268" y="216561"/>
                    </a:cubicBezTo>
                    <a:cubicBezTo>
                      <a:pt x="218714" y="218725"/>
                      <a:pt x="218714" y="221250"/>
                      <a:pt x="216907" y="223053"/>
                    </a:cubicBezTo>
                    <a:cubicBezTo>
                      <a:pt x="197754" y="240726"/>
                      <a:pt x="172457" y="250464"/>
                      <a:pt x="145715" y="250464"/>
                    </a:cubicBezTo>
                    <a:cubicBezTo>
                      <a:pt x="88255" y="250464"/>
                      <a:pt x="41275" y="203577"/>
                      <a:pt x="41275" y="146230"/>
                    </a:cubicBezTo>
                    <a:cubicBezTo>
                      <a:pt x="41275" y="90326"/>
                      <a:pt x="84641" y="44521"/>
                      <a:pt x="140655" y="41636"/>
                    </a:cubicBezTo>
                    <a:close/>
                    <a:moveTo>
                      <a:pt x="172134" y="39544"/>
                    </a:moveTo>
                    <a:cubicBezTo>
                      <a:pt x="168157" y="39183"/>
                      <a:pt x="165264" y="39544"/>
                      <a:pt x="163095" y="39904"/>
                    </a:cubicBezTo>
                    <a:cubicBezTo>
                      <a:pt x="164903" y="47481"/>
                      <a:pt x="167072" y="62995"/>
                      <a:pt x="164903" y="69850"/>
                    </a:cubicBezTo>
                    <a:cubicBezTo>
                      <a:pt x="157672" y="90777"/>
                      <a:pt x="135618" y="115311"/>
                      <a:pt x="129833" y="121444"/>
                    </a:cubicBezTo>
                    <a:lnTo>
                      <a:pt x="129833" y="195407"/>
                    </a:lnTo>
                    <a:lnTo>
                      <a:pt x="227088" y="195407"/>
                    </a:lnTo>
                    <a:cubicBezTo>
                      <a:pt x="233234" y="195047"/>
                      <a:pt x="237935" y="189995"/>
                      <a:pt x="237935" y="183862"/>
                    </a:cubicBezTo>
                    <a:cubicBezTo>
                      <a:pt x="237935" y="182058"/>
                      <a:pt x="237573" y="179893"/>
                      <a:pt x="236488" y="178450"/>
                    </a:cubicBezTo>
                    <a:cubicBezTo>
                      <a:pt x="235765" y="177007"/>
                      <a:pt x="235765" y="175564"/>
                      <a:pt x="236127" y="174481"/>
                    </a:cubicBezTo>
                    <a:cubicBezTo>
                      <a:pt x="236850" y="173038"/>
                      <a:pt x="237935" y="172316"/>
                      <a:pt x="239381" y="171956"/>
                    </a:cubicBezTo>
                    <a:cubicBezTo>
                      <a:pt x="245165" y="170873"/>
                      <a:pt x="249142" y="166183"/>
                      <a:pt x="249142" y="160771"/>
                    </a:cubicBezTo>
                    <a:cubicBezTo>
                      <a:pt x="249142" y="157885"/>
                      <a:pt x="248058" y="154998"/>
                      <a:pt x="245888" y="152833"/>
                    </a:cubicBezTo>
                    <a:cubicBezTo>
                      <a:pt x="244804" y="151751"/>
                      <a:pt x="244442" y="150669"/>
                      <a:pt x="244804" y="149225"/>
                    </a:cubicBezTo>
                    <a:cubicBezTo>
                      <a:pt x="244804" y="148143"/>
                      <a:pt x="245527" y="147061"/>
                      <a:pt x="246612" y="146339"/>
                    </a:cubicBezTo>
                    <a:cubicBezTo>
                      <a:pt x="249504" y="144174"/>
                      <a:pt x="251312" y="140566"/>
                      <a:pt x="251312" y="136958"/>
                    </a:cubicBezTo>
                    <a:cubicBezTo>
                      <a:pt x="251312" y="131186"/>
                      <a:pt x="247335" y="128660"/>
                      <a:pt x="245165" y="128660"/>
                    </a:cubicBezTo>
                    <a:cubicBezTo>
                      <a:pt x="242635" y="128660"/>
                      <a:pt x="240827" y="126856"/>
                      <a:pt x="240827" y="124331"/>
                    </a:cubicBezTo>
                    <a:cubicBezTo>
                      <a:pt x="240827" y="121805"/>
                      <a:pt x="242635" y="119640"/>
                      <a:pt x="245165" y="119640"/>
                    </a:cubicBezTo>
                    <a:cubicBezTo>
                      <a:pt x="245888" y="119640"/>
                      <a:pt x="249865" y="117115"/>
                      <a:pt x="249865" y="109899"/>
                    </a:cubicBezTo>
                    <a:cubicBezTo>
                      <a:pt x="249865" y="104126"/>
                      <a:pt x="245527" y="99796"/>
                      <a:pt x="241188" y="99796"/>
                    </a:cubicBezTo>
                    <a:lnTo>
                      <a:pt x="190572" y="99796"/>
                    </a:lnTo>
                    <a:cubicBezTo>
                      <a:pt x="189126" y="99796"/>
                      <a:pt x="188042" y="99075"/>
                      <a:pt x="186957" y="97993"/>
                    </a:cubicBezTo>
                    <a:cubicBezTo>
                      <a:pt x="186234" y="96910"/>
                      <a:pt x="185872" y="95467"/>
                      <a:pt x="186234" y="94385"/>
                    </a:cubicBezTo>
                    <a:cubicBezTo>
                      <a:pt x="187680" y="90055"/>
                      <a:pt x="190211" y="78870"/>
                      <a:pt x="189126" y="65882"/>
                    </a:cubicBezTo>
                    <a:cubicBezTo>
                      <a:pt x="187680" y="50728"/>
                      <a:pt x="180449" y="39544"/>
                      <a:pt x="172134" y="39544"/>
                    </a:cubicBezTo>
                    <a:close/>
                    <a:moveTo>
                      <a:pt x="172495" y="30524"/>
                    </a:moveTo>
                    <a:cubicBezTo>
                      <a:pt x="185872" y="31245"/>
                      <a:pt x="195996" y="44956"/>
                      <a:pt x="197803" y="65160"/>
                    </a:cubicBezTo>
                    <a:cubicBezTo>
                      <a:pt x="198888" y="75623"/>
                      <a:pt x="197442" y="85004"/>
                      <a:pt x="195996" y="91137"/>
                    </a:cubicBezTo>
                    <a:lnTo>
                      <a:pt x="241188" y="91137"/>
                    </a:lnTo>
                    <a:cubicBezTo>
                      <a:pt x="250588" y="91137"/>
                      <a:pt x="258904" y="99436"/>
                      <a:pt x="258904" y="109899"/>
                    </a:cubicBezTo>
                    <a:cubicBezTo>
                      <a:pt x="258904" y="116032"/>
                      <a:pt x="257096" y="120362"/>
                      <a:pt x="254204" y="123609"/>
                    </a:cubicBezTo>
                    <a:cubicBezTo>
                      <a:pt x="257819" y="126495"/>
                      <a:pt x="259989" y="131186"/>
                      <a:pt x="259989" y="136958"/>
                    </a:cubicBezTo>
                    <a:cubicBezTo>
                      <a:pt x="259989" y="142010"/>
                      <a:pt x="258181" y="146700"/>
                      <a:pt x="254927" y="150308"/>
                    </a:cubicBezTo>
                    <a:cubicBezTo>
                      <a:pt x="257096" y="153555"/>
                      <a:pt x="257819" y="157163"/>
                      <a:pt x="257819" y="160771"/>
                    </a:cubicBezTo>
                    <a:cubicBezTo>
                      <a:pt x="257819" y="168348"/>
                      <a:pt x="253481" y="175564"/>
                      <a:pt x="246250" y="178811"/>
                    </a:cubicBezTo>
                    <a:cubicBezTo>
                      <a:pt x="246612" y="180615"/>
                      <a:pt x="246973" y="182058"/>
                      <a:pt x="246973" y="183862"/>
                    </a:cubicBezTo>
                    <a:cubicBezTo>
                      <a:pt x="246973" y="194325"/>
                      <a:pt x="239019" y="203345"/>
                      <a:pt x="228173" y="204427"/>
                    </a:cubicBezTo>
                    <a:cubicBezTo>
                      <a:pt x="227811" y="204427"/>
                      <a:pt x="227088" y="204427"/>
                      <a:pt x="226727" y="204427"/>
                    </a:cubicBezTo>
                    <a:lnTo>
                      <a:pt x="90063" y="204427"/>
                    </a:lnTo>
                    <a:cubicBezTo>
                      <a:pt x="87894" y="204427"/>
                      <a:pt x="85725" y="202262"/>
                      <a:pt x="85725" y="200098"/>
                    </a:cubicBezTo>
                    <a:lnTo>
                      <a:pt x="85725" y="119640"/>
                    </a:lnTo>
                    <a:cubicBezTo>
                      <a:pt x="85725" y="117115"/>
                      <a:pt x="87894" y="115311"/>
                      <a:pt x="90063" y="115311"/>
                    </a:cubicBezTo>
                    <a:lnTo>
                      <a:pt x="123326" y="115311"/>
                    </a:lnTo>
                    <a:cubicBezTo>
                      <a:pt x="128749" y="109538"/>
                      <a:pt x="150080" y="85725"/>
                      <a:pt x="156226" y="66964"/>
                    </a:cubicBezTo>
                    <a:cubicBezTo>
                      <a:pt x="158034" y="61913"/>
                      <a:pt x="155503" y="46399"/>
                      <a:pt x="154057" y="37740"/>
                    </a:cubicBezTo>
                    <a:cubicBezTo>
                      <a:pt x="153695" y="35936"/>
                      <a:pt x="154418" y="33771"/>
                      <a:pt x="155864" y="33049"/>
                    </a:cubicBezTo>
                    <a:cubicBezTo>
                      <a:pt x="156587" y="32328"/>
                      <a:pt x="161287" y="30163"/>
                      <a:pt x="172495" y="30524"/>
                    </a:cubicBezTo>
                    <a:close/>
                    <a:moveTo>
                      <a:pt x="145690" y="9015"/>
                    </a:moveTo>
                    <a:cubicBezTo>
                      <a:pt x="70320" y="9015"/>
                      <a:pt x="9015" y="70320"/>
                      <a:pt x="9015" y="146050"/>
                    </a:cubicBezTo>
                    <a:cubicBezTo>
                      <a:pt x="9015" y="221419"/>
                      <a:pt x="70320" y="282724"/>
                      <a:pt x="145690" y="282724"/>
                    </a:cubicBezTo>
                    <a:cubicBezTo>
                      <a:pt x="221419" y="282724"/>
                      <a:pt x="282724" y="221419"/>
                      <a:pt x="282724" y="146050"/>
                    </a:cubicBezTo>
                    <a:cubicBezTo>
                      <a:pt x="282724" y="70320"/>
                      <a:pt x="221419" y="9015"/>
                      <a:pt x="145690" y="9015"/>
                    </a:cubicBezTo>
                    <a:close/>
                    <a:moveTo>
                      <a:pt x="145690" y="0"/>
                    </a:moveTo>
                    <a:cubicBezTo>
                      <a:pt x="226107" y="0"/>
                      <a:pt x="291740" y="65632"/>
                      <a:pt x="291740" y="146050"/>
                    </a:cubicBezTo>
                    <a:cubicBezTo>
                      <a:pt x="291740" y="226107"/>
                      <a:pt x="226107" y="291739"/>
                      <a:pt x="145690" y="291739"/>
                    </a:cubicBezTo>
                    <a:cubicBezTo>
                      <a:pt x="65632" y="291739"/>
                      <a:pt x="0" y="226107"/>
                      <a:pt x="0" y="146050"/>
                    </a:cubicBezTo>
                    <a:cubicBezTo>
                      <a:pt x="0" y="65632"/>
                      <a:pt x="65632" y="0"/>
                      <a:pt x="145690" y="0"/>
                    </a:cubicBezTo>
                    <a:close/>
                  </a:path>
                </a:pathLst>
              </a:custGeom>
              <a:solidFill>
                <a:srgbClr val="38499D"/>
              </a:solidFill>
              <a:ln>
                <a:noFill/>
              </a:ln>
              <a:effectLst/>
            </p:spPr>
            <p:txBody>
              <a:bodyPr anchor="ctr"/>
              <a:lstStyle/>
              <a:p>
                <a:endParaRPr lang="en-US" sz="506" dirty="0">
                  <a:latin typeface="Arial" panose="020B0604020202020204" pitchFamily="34" charset="0"/>
                </a:endParaRPr>
              </a:p>
            </p:txBody>
          </p:sp>
        </p:grpSp>
      </p:grpSp>
      <p:grpSp>
        <p:nvGrpSpPr>
          <p:cNvPr id="31" name="Group 30">
            <a:extLst>
              <a:ext uri="{FF2B5EF4-FFF2-40B4-BE49-F238E27FC236}">
                <a16:creationId xmlns:a16="http://schemas.microsoft.com/office/drawing/2014/main" id="{C0AC8CCD-A730-4E40-9A7D-95DB6E071F9B}"/>
              </a:ext>
            </a:extLst>
          </p:cNvPr>
          <p:cNvGrpSpPr/>
          <p:nvPr/>
        </p:nvGrpSpPr>
        <p:grpSpPr>
          <a:xfrm>
            <a:off x="3812427" y="3203764"/>
            <a:ext cx="961892" cy="829218"/>
            <a:chOff x="4745644" y="2812679"/>
            <a:chExt cx="1710031" cy="1474165"/>
          </a:xfrm>
        </p:grpSpPr>
        <p:sp>
          <p:nvSpPr>
            <p:cNvPr id="89" name="Triangle 3">
              <a:extLst>
                <a:ext uri="{FF2B5EF4-FFF2-40B4-BE49-F238E27FC236}">
                  <a16:creationId xmlns:a16="http://schemas.microsoft.com/office/drawing/2014/main" id="{1B6A352B-A9AB-4091-9E7A-08FE934C6B40}"/>
                </a:ext>
              </a:extLst>
            </p:cNvPr>
            <p:cNvSpPr/>
            <p:nvPr/>
          </p:nvSpPr>
          <p:spPr>
            <a:xfrm>
              <a:off x="4745644" y="2812679"/>
              <a:ext cx="1710031" cy="1474165"/>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23" name="Group 22">
              <a:extLst>
                <a:ext uri="{FF2B5EF4-FFF2-40B4-BE49-F238E27FC236}">
                  <a16:creationId xmlns:a16="http://schemas.microsoft.com/office/drawing/2014/main" id="{0C8E54ED-D2C0-472E-A65C-4A9B9374690B}"/>
                </a:ext>
              </a:extLst>
            </p:cNvPr>
            <p:cNvGrpSpPr/>
            <p:nvPr/>
          </p:nvGrpSpPr>
          <p:grpSpPr>
            <a:xfrm>
              <a:off x="5224653" y="3406384"/>
              <a:ext cx="758952" cy="758952"/>
              <a:chOff x="5224653" y="3406384"/>
              <a:chExt cx="758952" cy="758952"/>
            </a:xfrm>
          </p:grpSpPr>
          <p:sp>
            <p:nvSpPr>
              <p:cNvPr id="121" name="Freeform 233">
                <a:extLst>
                  <a:ext uri="{FF2B5EF4-FFF2-40B4-BE49-F238E27FC236}">
                    <a16:creationId xmlns:a16="http://schemas.microsoft.com/office/drawing/2014/main" id="{C70012B9-2B91-4584-A0E1-D0E004519C96}"/>
                  </a:ext>
                </a:extLst>
              </p:cNvPr>
              <p:cNvSpPr>
                <a:spLocks noChangeArrowheads="1"/>
              </p:cNvSpPr>
              <p:nvPr/>
            </p:nvSpPr>
            <p:spPr bwMode="auto">
              <a:xfrm>
                <a:off x="5224653" y="3406384"/>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pic>
            <p:nvPicPr>
              <p:cNvPr id="22" name="Graphic 21">
                <a:extLst>
                  <a:ext uri="{FF2B5EF4-FFF2-40B4-BE49-F238E27FC236}">
                    <a16:creationId xmlns:a16="http://schemas.microsoft.com/office/drawing/2014/main" id="{F0791376-9848-4474-A44F-C381574A1FA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5344958" y="3556668"/>
                <a:ext cx="508000" cy="457200"/>
              </a:xfrm>
              <a:prstGeom prst="rect">
                <a:avLst/>
              </a:prstGeom>
            </p:spPr>
          </p:pic>
        </p:grpSp>
      </p:grpSp>
      <p:sp>
        <p:nvSpPr>
          <p:cNvPr id="92" name="Triangle 15">
            <a:extLst>
              <a:ext uri="{FF2B5EF4-FFF2-40B4-BE49-F238E27FC236}">
                <a16:creationId xmlns:a16="http://schemas.microsoft.com/office/drawing/2014/main" id="{A3AD11DA-52E9-4B70-A18F-C19F6E86CD23}"/>
              </a:ext>
            </a:extLst>
          </p:cNvPr>
          <p:cNvSpPr/>
          <p:nvPr/>
        </p:nvSpPr>
        <p:spPr>
          <a:xfrm rot="10800000">
            <a:off x="1127805" y="3144956"/>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4" name="Triangle 15">
            <a:extLst>
              <a:ext uri="{FF2B5EF4-FFF2-40B4-BE49-F238E27FC236}">
                <a16:creationId xmlns:a16="http://schemas.microsoft.com/office/drawing/2014/main" id="{5BA2AD7A-BAED-4CD0-85F8-9D4EDDAEB348}"/>
              </a:ext>
            </a:extLst>
          </p:cNvPr>
          <p:cNvSpPr/>
          <p:nvPr/>
        </p:nvSpPr>
        <p:spPr>
          <a:xfrm rot="10800000">
            <a:off x="4353663" y="3144956"/>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5" name="Triangle 15">
            <a:extLst>
              <a:ext uri="{FF2B5EF4-FFF2-40B4-BE49-F238E27FC236}">
                <a16:creationId xmlns:a16="http://schemas.microsoft.com/office/drawing/2014/main" id="{7CDE373E-D209-4BB9-9FB2-38BC73C817D0}"/>
              </a:ext>
            </a:extLst>
          </p:cNvPr>
          <p:cNvSpPr/>
          <p:nvPr/>
        </p:nvSpPr>
        <p:spPr>
          <a:xfrm rot="10800000">
            <a:off x="5419297" y="3144956"/>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6" name="Triangle 15">
            <a:extLst>
              <a:ext uri="{FF2B5EF4-FFF2-40B4-BE49-F238E27FC236}">
                <a16:creationId xmlns:a16="http://schemas.microsoft.com/office/drawing/2014/main" id="{C2A2FC63-BE6F-4EA2-ABD8-E8C59BA7D9EA}"/>
              </a:ext>
            </a:extLst>
          </p:cNvPr>
          <p:cNvSpPr/>
          <p:nvPr/>
        </p:nvSpPr>
        <p:spPr>
          <a:xfrm rot="10800000">
            <a:off x="6492559" y="3144956"/>
            <a:ext cx="961892" cy="829218"/>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2" name="Triangle 1">
            <a:extLst>
              <a:ext uri="{FF2B5EF4-FFF2-40B4-BE49-F238E27FC236}">
                <a16:creationId xmlns:a16="http://schemas.microsoft.com/office/drawing/2014/main" id="{B3BE00F8-0B98-A64F-BE6C-43BC514C86CC}"/>
              </a:ext>
            </a:extLst>
          </p:cNvPr>
          <p:cNvSpPr/>
          <p:nvPr/>
        </p:nvSpPr>
        <p:spPr>
          <a:xfrm>
            <a:off x="1669320" y="3203764"/>
            <a:ext cx="961892" cy="82921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14" name="Triangle 13">
            <a:extLst>
              <a:ext uri="{FF2B5EF4-FFF2-40B4-BE49-F238E27FC236}">
                <a16:creationId xmlns:a16="http://schemas.microsoft.com/office/drawing/2014/main" id="{BBA2EDF4-9129-C245-A8F2-3D9F5B8F741C}"/>
              </a:ext>
            </a:extLst>
          </p:cNvPr>
          <p:cNvSpPr/>
          <p:nvPr/>
        </p:nvSpPr>
        <p:spPr>
          <a:xfrm rot="10800000">
            <a:off x="2205097" y="3145262"/>
            <a:ext cx="961892" cy="829218"/>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11" name="Group 10">
            <a:extLst>
              <a:ext uri="{FF2B5EF4-FFF2-40B4-BE49-F238E27FC236}">
                <a16:creationId xmlns:a16="http://schemas.microsoft.com/office/drawing/2014/main" id="{8B9F4BA8-DC04-4F72-A623-9471AB066C84}"/>
              </a:ext>
            </a:extLst>
          </p:cNvPr>
          <p:cNvGrpSpPr/>
          <p:nvPr/>
        </p:nvGrpSpPr>
        <p:grpSpPr>
          <a:xfrm>
            <a:off x="7025634" y="3203764"/>
            <a:ext cx="961892" cy="829218"/>
            <a:chOff x="8555612" y="3028579"/>
            <a:chExt cx="1710031" cy="1474165"/>
          </a:xfrm>
        </p:grpSpPr>
        <p:sp>
          <p:nvSpPr>
            <p:cNvPr id="66" name="Triangle 4">
              <a:extLst>
                <a:ext uri="{FF2B5EF4-FFF2-40B4-BE49-F238E27FC236}">
                  <a16:creationId xmlns:a16="http://schemas.microsoft.com/office/drawing/2014/main" id="{046485CE-9FB0-45BF-90AB-14B0BC2694CB}"/>
                </a:ext>
              </a:extLst>
            </p:cNvPr>
            <p:cNvSpPr/>
            <p:nvPr/>
          </p:nvSpPr>
          <p:spPr>
            <a:xfrm>
              <a:off x="8555612" y="3028579"/>
              <a:ext cx="1710031" cy="147416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108" name="Freeform 287">
              <a:extLst>
                <a:ext uri="{FF2B5EF4-FFF2-40B4-BE49-F238E27FC236}">
                  <a16:creationId xmlns:a16="http://schemas.microsoft.com/office/drawing/2014/main" id="{06D0BA33-34A7-4AC1-A12B-1EC57C967673}"/>
                </a:ext>
              </a:extLst>
            </p:cNvPr>
            <p:cNvSpPr>
              <a:spLocks noChangeArrowheads="1"/>
            </p:cNvSpPr>
            <p:nvPr/>
          </p:nvSpPr>
          <p:spPr bwMode="auto">
            <a:xfrm>
              <a:off x="9032313" y="3622284"/>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95" name="Freeform 1004">
              <a:extLst>
                <a:ext uri="{FF2B5EF4-FFF2-40B4-BE49-F238E27FC236}">
                  <a16:creationId xmlns:a16="http://schemas.microsoft.com/office/drawing/2014/main" id="{3021CD07-F952-41D4-8D3F-9ECA557F44ED}"/>
                </a:ext>
              </a:extLst>
            </p:cNvPr>
            <p:cNvSpPr>
              <a:spLocks noChangeAspect="1" noChangeArrowheads="1"/>
            </p:cNvSpPr>
            <p:nvPr/>
          </p:nvSpPr>
          <p:spPr bwMode="auto">
            <a:xfrm>
              <a:off x="9178985" y="3733755"/>
              <a:ext cx="473452" cy="472004"/>
            </a:xfrm>
            <a:custGeom>
              <a:avLst/>
              <a:gdLst>
                <a:gd name="T0" fmla="*/ 540477 w 285390"/>
                <a:gd name="T1" fmla="*/ 863917 h 285391"/>
                <a:gd name="T2" fmla="*/ 540477 w 285390"/>
                <a:gd name="T3" fmla="*/ 894255 h 285391"/>
                <a:gd name="T4" fmla="*/ 391021 w 285390"/>
                <a:gd name="T5" fmla="*/ 879086 h 285391"/>
                <a:gd name="T6" fmla="*/ 28750 w 285390"/>
                <a:gd name="T7" fmla="*/ 831316 h 285391"/>
                <a:gd name="T8" fmla="*/ 71867 w 285390"/>
                <a:gd name="T9" fmla="*/ 918378 h 285391"/>
                <a:gd name="T10" fmla="*/ 921185 w 285390"/>
                <a:gd name="T11" fmla="*/ 875446 h 285391"/>
                <a:gd name="T12" fmla="*/ 28750 w 285390"/>
                <a:gd name="T13" fmla="*/ 831316 h 285391"/>
                <a:gd name="T14" fmla="*/ 35943 w 285390"/>
                <a:gd name="T15" fmla="*/ 803885 h 285391"/>
                <a:gd name="T16" fmla="*/ 849311 w 285390"/>
                <a:gd name="T17" fmla="*/ 660757 h 285391"/>
                <a:gd name="T18" fmla="*/ 678282 w 285390"/>
                <a:gd name="T19" fmla="*/ 431942 h 285391"/>
                <a:gd name="T20" fmla="*/ 703503 w 285390"/>
                <a:gd name="T21" fmla="*/ 517977 h 285391"/>
                <a:gd name="T22" fmla="*/ 703503 w 285390"/>
                <a:gd name="T23" fmla="*/ 431942 h 285391"/>
                <a:gd name="T24" fmla="*/ 241146 w 285390"/>
                <a:gd name="T25" fmla="*/ 431942 h 285391"/>
                <a:gd name="T26" fmla="*/ 241146 w 285390"/>
                <a:gd name="T27" fmla="*/ 517977 h 285391"/>
                <a:gd name="T28" fmla="*/ 265162 w 285390"/>
                <a:gd name="T29" fmla="*/ 431942 h 285391"/>
                <a:gd name="T30" fmla="*/ 579345 w 285390"/>
                <a:gd name="T31" fmla="*/ 374012 h 285391"/>
                <a:gd name="T32" fmla="*/ 579345 w 285390"/>
                <a:gd name="T33" fmla="*/ 404353 h 285391"/>
                <a:gd name="T34" fmla="*/ 579345 w 285390"/>
                <a:gd name="T35" fmla="*/ 374012 h 285391"/>
                <a:gd name="T36" fmla="*/ 595830 w 285390"/>
                <a:gd name="T37" fmla="*/ 320703 h 285391"/>
                <a:gd name="T38" fmla="*/ 565395 w 285390"/>
                <a:gd name="T39" fmla="*/ 320703 h 285391"/>
                <a:gd name="T40" fmla="*/ 579345 w 285390"/>
                <a:gd name="T41" fmla="*/ 242314 h 285391"/>
                <a:gd name="T42" fmla="*/ 579345 w 285390"/>
                <a:gd name="T43" fmla="*/ 272659 h 285391"/>
                <a:gd name="T44" fmla="*/ 579345 w 285390"/>
                <a:gd name="T45" fmla="*/ 242314 h 285391"/>
                <a:gd name="T46" fmla="*/ 495742 w 285390"/>
                <a:gd name="T47" fmla="*/ 517977 h 285391"/>
                <a:gd name="T48" fmla="*/ 564193 w 285390"/>
                <a:gd name="T49" fmla="*/ 455839 h 285391"/>
                <a:gd name="T50" fmla="*/ 593018 w 285390"/>
                <a:gd name="T51" fmla="*/ 455839 h 285391"/>
                <a:gd name="T52" fmla="*/ 650664 w 285390"/>
                <a:gd name="T53" fmla="*/ 517977 h 285391"/>
                <a:gd name="T54" fmla="*/ 625443 w 285390"/>
                <a:gd name="T55" fmla="*/ 202514 h 285391"/>
                <a:gd name="T56" fmla="*/ 400865 w 285390"/>
                <a:gd name="T57" fmla="*/ 202514 h 285391"/>
                <a:gd name="T58" fmla="*/ 466919 w 285390"/>
                <a:gd name="T59" fmla="*/ 517977 h 285391"/>
                <a:gd name="T60" fmla="*/ 400865 w 285390"/>
                <a:gd name="T61" fmla="*/ 202514 h 285391"/>
                <a:gd name="T62" fmla="*/ 293985 w 285390"/>
                <a:gd name="T63" fmla="*/ 226411 h 285391"/>
                <a:gd name="T64" fmla="*/ 370843 w 285390"/>
                <a:gd name="T65" fmla="*/ 517977 h 285391"/>
                <a:gd name="T66" fmla="*/ 318005 w 285390"/>
                <a:gd name="T67" fmla="*/ 202514 h 285391"/>
                <a:gd name="T68" fmla="*/ 625443 w 285390"/>
                <a:gd name="T69" fmla="*/ 173835 h 285391"/>
                <a:gd name="T70" fmla="*/ 678282 w 285390"/>
                <a:gd name="T71" fmla="*/ 403263 h 285391"/>
                <a:gd name="T72" fmla="*/ 775554 w 285390"/>
                <a:gd name="T73" fmla="*/ 476154 h 285391"/>
                <a:gd name="T74" fmla="*/ 241146 w 285390"/>
                <a:gd name="T75" fmla="*/ 546652 h 285391"/>
                <a:gd name="T76" fmla="*/ 241146 w 285390"/>
                <a:gd name="T77" fmla="*/ 403263 h 285391"/>
                <a:gd name="T78" fmla="*/ 265162 w 285390"/>
                <a:gd name="T79" fmla="*/ 226411 h 285391"/>
                <a:gd name="T80" fmla="*/ 148540 w 285390"/>
                <a:gd name="T81" fmla="*/ 29812 h 285391"/>
                <a:gd name="T82" fmla="*/ 105414 w 285390"/>
                <a:gd name="T83" fmla="*/ 632135 h 285391"/>
                <a:gd name="T84" fmla="*/ 844518 w 285390"/>
                <a:gd name="T85" fmla="*/ 72760 h 285391"/>
                <a:gd name="T86" fmla="*/ 148540 w 285390"/>
                <a:gd name="T87" fmla="*/ 29812 h 285391"/>
                <a:gd name="T88" fmla="*/ 801394 w 285390"/>
                <a:gd name="T89" fmla="*/ 0 h 285391"/>
                <a:gd name="T90" fmla="*/ 873272 w 285390"/>
                <a:gd name="T91" fmla="*/ 642866 h 285391"/>
                <a:gd name="T92" fmla="*/ 949932 w 285390"/>
                <a:gd name="T93" fmla="*/ 818196 h 285391"/>
                <a:gd name="T94" fmla="*/ 878061 w 285390"/>
                <a:gd name="T95" fmla="*/ 947005 h 285391"/>
                <a:gd name="T96" fmla="*/ 0 w 285390"/>
                <a:gd name="T97" fmla="*/ 875446 h 285391"/>
                <a:gd name="T98" fmla="*/ 1190 w 285390"/>
                <a:gd name="T99" fmla="*/ 812232 h 285391"/>
                <a:gd name="T100" fmla="*/ 76660 w 285390"/>
                <a:gd name="T101" fmla="*/ 72760 h 2853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5390" h="285391">
                  <a:moveTo>
                    <a:pt x="121785" y="260350"/>
                  </a:moveTo>
                  <a:lnTo>
                    <a:pt x="162376" y="260350"/>
                  </a:lnTo>
                  <a:cubicBezTo>
                    <a:pt x="164531" y="260350"/>
                    <a:pt x="166328" y="262255"/>
                    <a:pt x="166328" y="264922"/>
                  </a:cubicBezTo>
                  <a:cubicBezTo>
                    <a:pt x="166328" y="267208"/>
                    <a:pt x="164531" y="269494"/>
                    <a:pt x="162376" y="269494"/>
                  </a:cubicBezTo>
                  <a:lnTo>
                    <a:pt x="121785" y="269494"/>
                  </a:lnTo>
                  <a:cubicBezTo>
                    <a:pt x="119271" y="269494"/>
                    <a:pt x="117475" y="267208"/>
                    <a:pt x="117475" y="264922"/>
                  </a:cubicBezTo>
                  <a:cubicBezTo>
                    <a:pt x="117475" y="262255"/>
                    <a:pt x="119271" y="260350"/>
                    <a:pt x="121785" y="260350"/>
                  </a:cubicBezTo>
                  <a:close/>
                  <a:moveTo>
                    <a:pt x="8637" y="250526"/>
                  </a:moveTo>
                  <a:lnTo>
                    <a:pt x="8637" y="263825"/>
                  </a:lnTo>
                  <a:cubicBezTo>
                    <a:pt x="8637" y="270654"/>
                    <a:pt x="14395" y="276764"/>
                    <a:pt x="21593" y="276764"/>
                  </a:cubicBezTo>
                  <a:lnTo>
                    <a:pt x="263797" y="276764"/>
                  </a:lnTo>
                  <a:cubicBezTo>
                    <a:pt x="270995" y="276764"/>
                    <a:pt x="276753" y="270654"/>
                    <a:pt x="276753" y="263825"/>
                  </a:cubicBezTo>
                  <a:lnTo>
                    <a:pt x="276753" y="250526"/>
                  </a:lnTo>
                  <a:lnTo>
                    <a:pt x="8637" y="250526"/>
                  </a:lnTo>
                  <a:close/>
                  <a:moveTo>
                    <a:pt x="30230" y="199127"/>
                  </a:moveTo>
                  <a:lnTo>
                    <a:pt x="10796" y="242259"/>
                  </a:lnTo>
                  <a:lnTo>
                    <a:pt x="274234" y="242259"/>
                  </a:lnTo>
                  <a:lnTo>
                    <a:pt x="255160" y="199127"/>
                  </a:lnTo>
                  <a:lnTo>
                    <a:pt x="30230" y="199127"/>
                  </a:lnTo>
                  <a:close/>
                  <a:moveTo>
                    <a:pt x="203777" y="130170"/>
                  </a:moveTo>
                  <a:lnTo>
                    <a:pt x="203777" y="156098"/>
                  </a:lnTo>
                  <a:lnTo>
                    <a:pt x="211354" y="156098"/>
                  </a:lnTo>
                  <a:cubicBezTo>
                    <a:pt x="218209" y="156098"/>
                    <a:pt x="224342" y="150336"/>
                    <a:pt x="224342" y="143494"/>
                  </a:cubicBezTo>
                  <a:cubicBezTo>
                    <a:pt x="224342" y="136292"/>
                    <a:pt x="218209" y="130170"/>
                    <a:pt x="211354" y="130170"/>
                  </a:cubicBezTo>
                  <a:lnTo>
                    <a:pt x="203777" y="130170"/>
                  </a:lnTo>
                  <a:close/>
                  <a:moveTo>
                    <a:pt x="72447" y="130170"/>
                  </a:moveTo>
                  <a:cubicBezTo>
                    <a:pt x="65232" y="130170"/>
                    <a:pt x="59459" y="136292"/>
                    <a:pt x="59459" y="143494"/>
                  </a:cubicBezTo>
                  <a:cubicBezTo>
                    <a:pt x="59459" y="150336"/>
                    <a:pt x="65232" y="156098"/>
                    <a:pt x="72447" y="156098"/>
                  </a:cubicBezTo>
                  <a:lnTo>
                    <a:pt x="79663" y="156098"/>
                  </a:lnTo>
                  <a:lnTo>
                    <a:pt x="79663" y="130170"/>
                  </a:lnTo>
                  <a:lnTo>
                    <a:pt x="72447" y="130170"/>
                  </a:lnTo>
                  <a:close/>
                  <a:moveTo>
                    <a:pt x="174053" y="112713"/>
                  </a:moveTo>
                  <a:cubicBezTo>
                    <a:pt x="176720" y="112713"/>
                    <a:pt x="179006" y="114999"/>
                    <a:pt x="179006" y="117285"/>
                  </a:cubicBezTo>
                  <a:cubicBezTo>
                    <a:pt x="179006" y="119952"/>
                    <a:pt x="176720" y="121857"/>
                    <a:pt x="174053" y="121857"/>
                  </a:cubicBezTo>
                  <a:cubicBezTo>
                    <a:pt x="171767" y="121857"/>
                    <a:pt x="169862" y="119952"/>
                    <a:pt x="169862" y="117285"/>
                  </a:cubicBezTo>
                  <a:cubicBezTo>
                    <a:pt x="169862" y="114999"/>
                    <a:pt x="171767" y="112713"/>
                    <a:pt x="174053" y="112713"/>
                  </a:cubicBezTo>
                  <a:close/>
                  <a:moveTo>
                    <a:pt x="174053" y="92075"/>
                  </a:moveTo>
                  <a:cubicBezTo>
                    <a:pt x="176720" y="92075"/>
                    <a:pt x="179006" y="93980"/>
                    <a:pt x="179006" y="96647"/>
                  </a:cubicBezTo>
                  <a:cubicBezTo>
                    <a:pt x="179006" y="99314"/>
                    <a:pt x="176720" y="101219"/>
                    <a:pt x="174053" y="101219"/>
                  </a:cubicBezTo>
                  <a:cubicBezTo>
                    <a:pt x="171767" y="101219"/>
                    <a:pt x="169862" y="99314"/>
                    <a:pt x="169862" y="96647"/>
                  </a:cubicBezTo>
                  <a:cubicBezTo>
                    <a:pt x="169862" y="93980"/>
                    <a:pt x="171767" y="92075"/>
                    <a:pt x="174053" y="92075"/>
                  </a:cubicBezTo>
                  <a:close/>
                  <a:moveTo>
                    <a:pt x="174053" y="73025"/>
                  </a:moveTo>
                  <a:cubicBezTo>
                    <a:pt x="176720" y="73025"/>
                    <a:pt x="179006" y="75311"/>
                    <a:pt x="179006" y="77597"/>
                  </a:cubicBezTo>
                  <a:cubicBezTo>
                    <a:pt x="179006" y="79883"/>
                    <a:pt x="176720" y="82169"/>
                    <a:pt x="174053" y="82169"/>
                  </a:cubicBezTo>
                  <a:cubicBezTo>
                    <a:pt x="171767" y="82169"/>
                    <a:pt x="169862" y="79883"/>
                    <a:pt x="169862" y="77597"/>
                  </a:cubicBezTo>
                  <a:cubicBezTo>
                    <a:pt x="169862" y="75311"/>
                    <a:pt x="171767" y="73025"/>
                    <a:pt x="174053" y="73025"/>
                  </a:cubicBezTo>
                  <a:close/>
                  <a:moveTo>
                    <a:pt x="148936" y="61030"/>
                  </a:moveTo>
                  <a:lnTo>
                    <a:pt x="148936" y="156098"/>
                  </a:lnTo>
                  <a:lnTo>
                    <a:pt x="169501" y="156098"/>
                  </a:lnTo>
                  <a:lnTo>
                    <a:pt x="169501" y="137372"/>
                  </a:lnTo>
                  <a:cubicBezTo>
                    <a:pt x="169501" y="134852"/>
                    <a:pt x="171306" y="133051"/>
                    <a:pt x="173470" y="133051"/>
                  </a:cubicBezTo>
                  <a:cubicBezTo>
                    <a:pt x="175996" y="133051"/>
                    <a:pt x="178161" y="134852"/>
                    <a:pt x="178161" y="137372"/>
                  </a:cubicBezTo>
                  <a:lnTo>
                    <a:pt x="178161" y="156098"/>
                  </a:lnTo>
                  <a:lnTo>
                    <a:pt x="195479" y="156098"/>
                  </a:lnTo>
                  <a:lnTo>
                    <a:pt x="195479" y="68232"/>
                  </a:lnTo>
                  <a:cubicBezTo>
                    <a:pt x="195479" y="64271"/>
                    <a:pt x="191871" y="61030"/>
                    <a:pt x="187902" y="61030"/>
                  </a:cubicBezTo>
                  <a:lnTo>
                    <a:pt x="148936" y="61030"/>
                  </a:lnTo>
                  <a:close/>
                  <a:moveTo>
                    <a:pt x="120433" y="61030"/>
                  </a:moveTo>
                  <a:lnTo>
                    <a:pt x="120433" y="156098"/>
                  </a:lnTo>
                  <a:lnTo>
                    <a:pt x="140277" y="156098"/>
                  </a:lnTo>
                  <a:lnTo>
                    <a:pt x="140277" y="61030"/>
                  </a:lnTo>
                  <a:lnTo>
                    <a:pt x="120433" y="61030"/>
                  </a:lnTo>
                  <a:close/>
                  <a:moveTo>
                    <a:pt x="95538" y="61030"/>
                  </a:moveTo>
                  <a:cubicBezTo>
                    <a:pt x="91570" y="61030"/>
                    <a:pt x="88322" y="64271"/>
                    <a:pt x="88322" y="68232"/>
                  </a:cubicBezTo>
                  <a:lnTo>
                    <a:pt x="88322" y="156098"/>
                  </a:lnTo>
                  <a:lnTo>
                    <a:pt x="111413" y="156098"/>
                  </a:lnTo>
                  <a:lnTo>
                    <a:pt x="111413" y="61030"/>
                  </a:lnTo>
                  <a:lnTo>
                    <a:pt x="95538" y="61030"/>
                  </a:lnTo>
                  <a:close/>
                  <a:moveTo>
                    <a:pt x="95538" y="52388"/>
                  </a:moveTo>
                  <a:lnTo>
                    <a:pt x="187902" y="52388"/>
                  </a:lnTo>
                  <a:cubicBezTo>
                    <a:pt x="196922" y="52388"/>
                    <a:pt x="203777" y="59590"/>
                    <a:pt x="203777" y="68232"/>
                  </a:cubicBezTo>
                  <a:lnTo>
                    <a:pt x="203777" y="121528"/>
                  </a:lnTo>
                  <a:lnTo>
                    <a:pt x="211354" y="121528"/>
                  </a:lnTo>
                  <a:cubicBezTo>
                    <a:pt x="223260" y="121528"/>
                    <a:pt x="233001" y="131251"/>
                    <a:pt x="233001" y="143494"/>
                  </a:cubicBezTo>
                  <a:cubicBezTo>
                    <a:pt x="233001" y="155017"/>
                    <a:pt x="223260" y="164740"/>
                    <a:pt x="211354" y="164740"/>
                  </a:cubicBezTo>
                  <a:lnTo>
                    <a:pt x="72447" y="164740"/>
                  </a:lnTo>
                  <a:cubicBezTo>
                    <a:pt x="60541" y="164740"/>
                    <a:pt x="50800" y="155017"/>
                    <a:pt x="50800" y="143494"/>
                  </a:cubicBezTo>
                  <a:cubicBezTo>
                    <a:pt x="50800" y="131251"/>
                    <a:pt x="60541" y="121528"/>
                    <a:pt x="72447" y="121528"/>
                  </a:cubicBezTo>
                  <a:lnTo>
                    <a:pt x="79663" y="121528"/>
                  </a:lnTo>
                  <a:lnTo>
                    <a:pt x="79663" y="68232"/>
                  </a:lnTo>
                  <a:cubicBezTo>
                    <a:pt x="79663" y="59590"/>
                    <a:pt x="86879" y="52388"/>
                    <a:pt x="95538" y="52388"/>
                  </a:cubicBezTo>
                  <a:close/>
                  <a:moveTo>
                    <a:pt x="44626" y="8986"/>
                  </a:moveTo>
                  <a:cubicBezTo>
                    <a:pt x="37788" y="8986"/>
                    <a:pt x="31670" y="14737"/>
                    <a:pt x="31670" y="21925"/>
                  </a:cubicBezTo>
                  <a:lnTo>
                    <a:pt x="31670" y="190500"/>
                  </a:lnTo>
                  <a:lnTo>
                    <a:pt x="253720" y="190500"/>
                  </a:lnTo>
                  <a:lnTo>
                    <a:pt x="253720" y="21925"/>
                  </a:lnTo>
                  <a:cubicBezTo>
                    <a:pt x="253720" y="14737"/>
                    <a:pt x="247962" y="8986"/>
                    <a:pt x="240764" y="8986"/>
                  </a:cubicBezTo>
                  <a:lnTo>
                    <a:pt x="44626" y="8986"/>
                  </a:lnTo>
                  <a:close/>
                  <a:moveTo>
                    <a:pt x="44626" y="0"/>
                  </a:moveTo>
                  <a:lnTo>
                    <a:pt x="240764" y="0"/>
                  </a:lnTo>
                  <a:cubicBezTo>
                    <a:pt x="252641" y="0"/>
                    <a:pt x="262358" y="9704"/>
                    <a:pt x="262358" y="21925"/>
                  </a:cubicBezTo>
                  <a:lnTo>
                    <a:pt x="262358" y="193735"/>
                  </a:lnTo>
                  <a:lnTo>
                    <a:pt x="285030" y="244775"/>
                  </a:lnTo>
                  <a:cubicBezTo>
                    <a:pt x="285390" y="245134"/>
                    <a:pt x="285390" y="245853"/>
                    <a:pt x="285390" y="246572"/>
                  </a:cubicBezTo>
                  <a:lnTo>
                    <a:pt x="285390" y="263825"/>
                  </a:lnTo>
                  <a:cubicBezTo>
                    <a:pt x="285390" y="275686"/>
                    <a:pt x="275673" y="285391"/>
                    <a:pt x="263797" y="285391"/>
                  </a:cubicBezTo>
                  <a:lnTo>
                    <a:pt x="21593" y="285391"/>
                  </a:lnTo>
                  <a:cubicBezTo>
                    <a:pt x="9717" y="285391"/>
                    <a:pt x="0" y="275686"/>
                    <a:pt x="0" y="263825"/>
                  </a:cubicBezTo>
                  <a:lnTo>
                    <a:pt x="0" y="246572"/>
                  </a:lnTo>
                  <a:cubicBezTo>
                    <a:pt x="0" y="245853"/>
                    <a:pt x="0" y="245134"/>
                    <a:pt x="360" y="244775"/>
                  </a:cubicBezTo>
                  <a:lnTo>
                    <a:pt x="23032" y="193735"/>
                  </a:lnTo>
                  <a:lnTo>
                    <a:pt x="23032" y="21925"/>
                  </a:lnTo>
                  <a:cubicBezTo>
                    <a:pt x="23032" y="9704"/>
                    <a:pt x="32749" y="0"/>
                    <a:pt x="44626" y="0"/>
                  </a:cubicBezTo>
                  <a:close/>
                </a:path>
              </a:pathLst>
            </a:custGeom>
            <a:solidFill>
              <a:schemeClr val="accent6"/>
            </a:solidFill>
            <a:ln>
              <a:noFill/>
            </a:ln>
            <a:effectLst/>
          </p:spPr>
          <p:txBody>
            <a:bodyPr anchor="ctr"/>
            <a:lstStyle/>
            <a:p>
              <a:endParaRPr lang="en-US" sz="506" dirty="0">
                <a:latin typeface="Arial" panose="020B0604020202020204" pitchFamily="34" charset="0"/>
              </a:endParaRPr>
            </a:p>
          </p:txBody>
        </p:sp>
      </p:grpSp>
      <p:grpSp>
        <p:nvGrpSpPr>
          <p:cNvPr id="30" name="Group 29">
            <a:extLst>
              <a:ext uri="{FF2B5EF4-FFF2-40B4-BE49-F238E27FC236}">
                <a16:creationId xmlns:a16="http://schemas.microsoft.com/office/drawing/2014/main" id="{5D331C4B-EC99-4EB1-823C-ECAEF6FAAC5F}"/>
              </a:ext>
            </a:extLst>
          </p:cNvPr>
          <p:cNvGrpSpPr/>
          <p:nvPr/>
        </p:nvGrpSpPr>
        <p:grpSpPr>
          <a:xfrm>
            <a:off x="1133542" y="3145262"/>
            <a:ext cx="961892" cy="829218"/>
            <a:chOff x="-16816" y="2708677"/>
            <a:chExt cx="1710031" cy="1474165"/>
          </a:xfrm>
        </p:grpSpPr>
        <p:sp>
          <p:nvSpPr>
            <p:cNvPr id="63" name="Triangle 4">
              <a:extLst>
                <a:ext uri="{FF2B5EF4-FFF2-40B4-BE49-F238E27FC236}">
                  <a16:creationId xmlns:a16="http://schemas.microsoft.com/office/drawing/2014/main" id="{F5456B76-4420-4636-9DB6-B471DBEFA1D1}"/>
                </a:ext>
              </a:extLst>
            </p:cNvPr>
            <p:cNvSpPr/>
            <p:nvPr/>
          </p:nvSpPr>
          <p:spPr>
            <a:xfrm rot="10800000">
              <a:off x="-16816" y="2708677"/>
              <a:ext cx="1710031" cy="1474165"/>
            </a:xfrm>
            <a:prstGeom prst="triangle">
              <a:avLst/>
            </a:prstGeom>
            <a:solidFill>
              <a:srgbClr val="0E0A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19" name="Group 18">
              <a:extLst>
                <a:ext uri="{FF2B5EF4-FFF2-40B4-BE49-F238E27FC236}">
                  <a16:creationId xmlns:a16="http://schemas.microsoft.com/office/drawing/2014/main" id="{610B8089-71C0-4BC6-B37A-BD9E6291A897}"/>
                </a:ext>
              </a:extLst>
            </p:cNvPr>
            <p:cNvGrpSpPr/>
            <p:nvPr/>
          </p:nvGrpSpPr>
          <p:grpSpPr>
            <a:xfrm>
              <a:off x="464058" y="2860226"/>
              <a:ext cx="758952" cy="758952"/>
              <a:chOff x="464058" y="2860226"/>
              <a:chExt cx="758952" cy="758952"/>
            </a:xfrm>
          </p:grpSpPr>
          <p:sp>
            <p:nvSpPr>
              <p:cNvPr id="110" name="Freeform 287">
                <a:extLst>
                  <a:ext uri="{FF2B5EF4-FFF2-40B4-BE49-F238E27FC236}">
                    <a16:creationId xmlns:a16="http://schemas.microsoft.com/office/drawing/2014/main" id="{A8A0E39B-A881-4AD9-812A-92EABCB35477}"/>
                  </a:ext>
                </a:extLst>
              </p:cNvPr>
              <p:cNvSpPr>
                <a:spLocks noChangeArrowheads="1"/>
              </p:cNvSpPr>
              <p:nvPr/>
            </p:nvSpPr>
            <p:spPr bwMode="auto">
              <a:xfrm>
                <a:off x="464058" y="2860226"/>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13" name="Freeform 686">
                <a:extLst>
                  <a:ext uri="{FF2B5EF4-FFF2-40B4-BE49-F238E27FC236}">
                    <a16:creationId xmlns:a16="http://schemas.microsoft.com/office/drawing/2014/main" id="{C6A2B3ED-EE0E-49EA-B11E-B7B2770E421B}"/>
                  </a:ext>
                </a:extLst>
              </p:cNvPr>
              <p:cNvSpPr>
                <a:spLocks noChangeAspect="1" noChangeArrowheads="1"/>
              </p:cNvSpPr>
              <p:nvPr/>
            </p:nvSpPr>
            <p:spPr bwMode="auto">
              <a:xfrm>
                <a:off x="660039" y="3010381"/>
                <a:ext cx="450458" cy="485300"/>
              </a:xfrm>
              <a:custGeom>
                <a:avLst/>
                <a:gdLst/>
                <a:ahLst/>
                <a:cxnLst/>
                <a:rect l="0" t="0" r="r" b="b"/>
                <a:pathLst>
                  <a:path w="286978" h="309204">
                    <a:moveTo>
                      <a:pt x="155399" y="276225"/>
                    </a:moveTo>
                    <a:cubicBezTo>
                      <a:pt x="157869" y="276225"/>
                      <a:pt x="159985" y="278266"/>
                      <a:pt x="159985" y="280647"/>
                    </a:cubicBezTo>
                    <a:cubicBezTo>
                      <a:pt x="159985" y="283369"/>
                      <a:pt x="157869" y="285410"/>
                      <a:pt x="155399" y="285410"/>
                    </a:cubicBezTo>
                    <a:cubicBezTo>
                      <a:pt x="152930" y="285410"/>
                      <a:pt x="150813" y="283369"/>
                      <a:pt x="150813" y="280647"/>
                    </a:cubicBezTo>
                    <a:cubicBezTo>
                      <a:pt x="150813" y="278266"/>
                      <a:pt x="152930" y="276225"/>
                      <a:pt x="155399" y="276225"/>
                    </a:cubicBezTo>
                    <a:close/>
                    <a:moveTo>
                      <a:pt x="109008" y="276225"/>
                    </a:moveTo>
                    <a:cubicBezTo>
                      <a:pt x="111830" y="276225"/>
                      <a:pt x="113947" y="278266"/>
                      <a:pt x="113947" y="280647"/>
                    </a:cubicBezTo>
                    <a:cubicBezTo>
                      <a:pt x="113947" y="283369"/>
                      <a:pt x="111830" y="285410"/>
                      <a:pt x="109008" y="285410"/>
                    </a:cubicBezTo>
                    <a:cubicBezTo>
                      <a:pt x="106539" y="285410"/>
                      <a:pt x="104775" y="283369"/>
                      <a:pt x="104775" y="280647"/>
                    </a:cubicBezTo>
                    <a:cubicBezTo>
                      <a:pt x="104775" y="278266"/>
                      <a:pt x="106539" y="276225"/>
                      <a:pt x="109008" y="276225"/>
                    </a:cubicBezTo>
                    <a:close/>
                    <a:moveTo>
                      <a:pt x="61736" y="276225"/>
                    </a:moveTo>
                    <a:cubicBezTo>
                      <a:pt x="64205" y="276225"/>
                      <a:pt x="66322" y="278266"/>
                      <a:pt x="66322" y="280647"/>
                    </a:cubicBezTo>
                    <a:cubicBezTo>
                      <a:pt x="66322" y="283369"/>
                      <a:pt x="64205" y="285410"/>
                      <a:pt x="61736" y="285410"/>
                    </a:cubicBezTo>
                    <a:cubicBezTo>
                      <a:pt x="59266" y="285410"/>
                      <a:pt x="57150" y="283369"/>
                      <a:pt x="57150" y="280647"/>
                    </a:cubicBezTo>
                    <a:cubicBezTo>
                      <a:pt x="57150" y="278266"/>
                      <a:pt x="59266" y="276225"/>
                      <a:pt x="61736" y="276225"/>
                    </a:cubicBezTo>
                    <a:close/>
                    <a:moveTo>
                      <a:pt x="9722" y="262518"/>
                    </a:moveTo>
                    <a:lnTo>
                      <a:pt x="9722" y="281552"/>
                    </a:lnTo>
                    <a:cubicBezTo>
                      <a:pt x="9722" y="291607"/>
                      <a:pt x="18003" y="299867"/>
                      <a:pt x="28085" y="299867"/>
                    </a:cubicBezTo>
                    <a:lnTo>
                      <a:pt x="188318" y="299867"/>
                    </a:lnTo>
                    <a:cubicBezTo>
                      <a:pt x="198760" y="299867"/>
                      <a:pt x="207042" y="291607"/>
                      <a:pt x="207042" y="281552"/>
                    </a:cubicBezTo>
                    <a:lnTo>
                      <a:pt x="207042" y="262518"/>
                    </a:lnTo>
                    <a:lnTo>
                      <a:pt x="9722" y="262518"/>
                    </a:lnTo>
                    <a:close/>
                    <a:moveTo>
                      <a:pt x="163068" y="185738"/>
                    </a:moveTo>
                    <a:lnTo>
                      <a:pt x="234675" y="185738"/>
                    </a:lnTo>
                    <a:cubicBezTo>
                      <a:pt x="237194" y="185738"/>
                      <a:pt x="239353" y="187570"/>
                      <a:pt x="239353" y="190501"/>
                    </a:cubicBezTo>
                    <a:cubicBezTo>
                      <a:pt x="239353" y="193065"/>
                      <a:pt x="237194" y="194897"/>
                      <a:pt x="234675" y="194897"/>
                    </a:cubicBezTo>
                    <a:lnTo>
                      <a:pt x="163068" y="194897"/>
                    </a:lnTo>
                    <a:cubicBezTo>
                      <a:pt x="160909" y="194897"/>
                      <a:pt x="158750" y="193065"/>
                      <a:pt x="158750" y="190501"/>
                    </a:cubicBezTo>
                    <a:cubicBezTo>
                      <a:pt x="158750" y="187570"/>
                      <a:pt x="160909" y="185738"/>
                      <a:pt x="163068" y="185738"/>
                    </a:cubicBezTo>
                    <a:close/>
                    <a:moveTo>
                      <a:pt x="88781" y="185738"/>
                    </a:moveTo>
                    <a:lnTo>
                      <a:pt x="136287" y="185738"/>
                    </a:lnTo>
                    <a:cubicBezTo>
                      <a:pt x="138787" y="185738"/>
                      <a:pt x="140931" y="187570"/>
                      <a:pt x="140931" y="190501"/>
                    </a:cubicBezTo>
                    <a:cubicBezTo>
                      <a:pt x="140931" y="193065"/>
                      <a:pt x="138787" y="194897"/>
                      <a:pt x="136287" y="194897"/>
                    </a:cubicBezTo>
                    <a:lnTo>
                      <a:pt x="88781" y="194897"/>
                    </a:lnTo>
                    <a:cubicBezTo>
                      <a:pt x="85924" y="194897"/>
                      <a:pt x="84138" y="193065"/>
                      <a:pt x="84138" y="190501"/>
                    </a:cubicBezTo>
                    <a:cubicBezTo>
                      <a:pt x="84138" y="187570"/>
                      <a:pt x="85924" y="185738"/>
                      <a:pt x="88781" y="185738"/>
                    </a:cubicBezTo>
                    <a:close/>
                    <a:moveTo>
                      <a:pt x="231599" y="158750"/>
                    </a:moveTo>
                    <a:lnTo>
                      <a:pt x="256999" y="158750"/>
                    </a:lnTo>
                    <a:cubicBezTo>
                      <a:pt x="259469" y="158750"/>
                      <a:pt x="261585" y="161219"/>
                      <a:pt x="261585" y="163689"/>
                    </a:cubicBezTo>
                    <a:cubicBezTo>
                      <a:pt x="261585" y="165806"/>
                      <a:pt x="259469" y="167922"/>
                      <a:pt x="256999" y="167922"/>
                    </a:cubicBezTo>
                    <a:lnTo>
                      <a:pt x="231599" y="167922"/>
                    </a:lnTo>
                    <a:cubicBezTo>
                      <a:pt x="228777" y="167922"/>
                      <a:pt x="227013" y="165806"/>
                      <a:pt x="227013" y="163689"/>
                    </a:cubicBezTo>
                    <a:cubicBezTo>
                      <a:pt x="227013" y="161219"/>
                      <a:pt x="228777" y="158750"/>
                      <a:pt x="231599" y="158750"/>
                    </a:cubicBezTo>
                    <a:close/>
                    <a:moveTo>
                      <a:pt x="184135" y="158750"/>
                    </a:moveTo>
                    <a:lnTo>
                      <a:pt x="210423" y="158750"/>
                    </a:lnTo>
                    <a:cubicBezTo>
                      <a:pt x="213344" y="158750"/>
                      <a:pt x="215535" y="161219"/>
                      <a:pt x="215535" y="163689"/>
                    </a:cubicBezTo>
                    <a:cubicBezTo>
                      <a:pt x="215535" y="165806"/>
                      <a:pt x="213344" y="167922"/>
                      <a:pt x="210423" y="167922"/>
                    </a:cubicBezTo>
                    <a:lnTo>
                      <a:pt x="184135" y="167922"/>
                    </a:lnTo>
                    <a:cubicBezTo>
                      <a:pt x="181579" y="167922"/>
                      <a:pt x="179388" y="165806"/>
                      <a:pt x="179388" y="163689"/>
                    </a:cubicBezTo>
                    <a:cubicBezTo>
                      <a:pt x="179388" y="161219"/>
                      <a:pt x="181579" y="158750"/>
                      <a:pt x="184135" y="158750"/>
                    </a:cubicBezTo>
                    <a:close/>
                    <a:moveTo>
                      <a:pt x="136349" y="158750"/>
                    </a:moveTo>
                    <a:lnTo>
                      <a:pt x="161749" y="158750"/>
                    </a:lnTo>
                    <a:cubicBezTo>
                      <a:pt x="164219" y="158750"/>
                      <a:pt x="166335" y="161219"/>
                      <a:pt x="166335" y="163689"/>
                    </a:cubicBezTo>
                    <a:cubicBezTo>
                      <a:pt x="166335" y="165806"/>
                      <a:pt x="164219" y="167922"/>
                      <a:pt x="161749" y="167922"/>
                    </a:cubicBezTo>
                    <a:lnTo>
                      <a:pt x="136349" y="167922"/>
                    </a:lnTo>
                    <a:cubicBezTo>
                      <a:pt x="133879" y="167922"/>
                      <a:pt x="131763" y="165806"/>
                      <a:pt x="131763" y="163689"/>
                    </a:cubicBezTo>
                    <a:cubicBezTo>
                      <a:pt x="131763" y="161219"/>
                      <a:pt x="133879" y="158750"/>
                      <a:pt x="136349" y="158750"/>
                    </a:cubicBezTo>
                    <a:close/>
                    <a:moveTo>
                      <a:pt x="88724" y="158750"/>
                    </a:moveTo>
                    <a:lnTo>
                      <a:pt x="114124" y="158750"/>
                    </a:lnTo>
                    <a:cubicBezTo>
                      <a:pt x="116946" y="158750"/>
                      <a:pt x="118710" y="161219"/>
                      <a:pt x="118710" y="163689"/>
                    </a:cubicBezTo>
                    <a:cubicBezTo>
                      <a:pt x="118710" y="165806"/>
                      <a:pt x="116946" y="167922"/>
                      <a:pt x="114124" y="167922"/>
                    </a:cubicBezTo>
                    <a:lnTo>
                      <a:pt x="88724" y="167922"/>
                    </a:lnTo>
                    <a:cubicBezTo>
                      <a:pt x="86254" y="167922"/>
                      <a:pt x="84138" y="165806"/>
                      <a:pt x="84138" y="163689"/>
                    </a:cubicBezTo>
                    <a:cubicBezTo>
                      <a:pt x="84138" y="161219"/>
                      <a:pt x="86254" y="158750"/>
                      <a:pt x="88724" y="158750"/>
                    </a:cubicBezTo>
                    <a:close/>
                    <a:moveTo>
                      <a:pt x="244336" y="112533"/>
                    </a:moveTo>
                    <a:cubicBezTo>
                      <a:pt x="242164" y="112533"/>
                      <a:pt x="239629" y="113612"/>
                      <a:pt x="238181" y="115049"/>
                    </a:cubicBezTo>
                    <a:cubicBezTo>
                      <a:pt x="238905" y="117206"/>
                      <a:pt x="239629" y="119363"/>
                      <a:pt x="239629" y="122238"/>
                    </a:cubicBezTo>
                    <a:cubicBezTo>
                      <a:pt x="239629" y="124754"/>
                      <a:pt x="238905" y="126911"/>
                      <a:pt x="238181" y="129067"/>
                    </a:cubicBezTo>
                    <a:cubicBezTo>
                      <a:pt x="239629" y="130505"/>
                      <a:pt x="242164" y="131583"/>
                      <a:pt x="244336" y="131583"/>
                    </a:cubicBezTo>
                    <a:cubicBezTo>
                      <a:pt x="249405" y="131583"/>
                      <a:pt x="253749" y="127270"/>
                      <a:pt x="253749" y="122238"/>
                    </a:cubicBezTo>
                    <a:cubicBezTo>
                      <a:pt x="253749" y="116847"/>
                      <a:pt x="249405" y="112533"/>
                      <a:pt x="244336" y="112533"/>
                    </a:cubicBezTo>
                    <a:close/>
                    <a:moveTo>
                      <a:pt x="220802" y="112533"/>
                    </a:moveTo>
                    <a:cubicBezTo>
                      <a:pt x="215371" y="112533"/>
                      <a:pt x="211027" y="116847"/>
                      <a:pt x="211027" y="122238"/>
                    </a:cubicBezTo>
                    <a:cubicBezTo>
                      <a:pt x="211027" y="127270"/>
                      <a:pt x="215371" y="131583"/>
                      <a:pt x="220802" y="131583"/>
                    </a:cubicBezTo>
                    <a:cubicBezTo>
                      <a:pt x="225871" y="131583"/>
                      <a:pt x="230216" y="127270"/>
                      <a:pt x="230216" y="122238"/>
                    </a:cubicBezTo>
                    <a:cubicBezTo>
                      <a:pt x="230216" y="116847"/>
                      <a:pt x="225871" y="112533"/>
                      <a:pt x="220802" y="112533"/>
                    </a:cubicBezTo>
                    <a:close/>
                    <a:moveTo>
                      <a:pt x="95517" y="112533"/>
                    </a:moveTo>
                    <a:cubicBezTo>
                      <a:pt x="94450" y="112533"/>
                      <a:pt x="93383" y="113612"/>
                      <a:pt x="93383" y="115049"/>
                    </a:cubicBezTo>
                    <a:lnTo>
                      <a:pt x="93383" y="129067"/>
                    </a:lnTo>
                    <a:cubicBezTo>
                      <a:pt x="93383" y="130146"/>
                      <a:pt x="94450" y="131583"/>
                      <a:pt x="95517" y="131583"/>
                    </a:cubicBezTo>
                    <a:lnTo>
                      <a:pt x="116497" y="131583"/>
                    </a:lnTo>
                    <a:cubicBezTo>
                      <a:pt x="117920" y="131583"/>
                      <a:pt x="118987" y="130146"/>
                      <a:pt x="118987" y="129067"/>
                    </a:cubicBezTo>
                    <a:lnTo>
                      <a:pt x="118987" y="115049"/>
                    </a:lnTo>
                    <a:cubicBezTo>
                      <a:pt x="118987" y="113612"/>
                      <a:pt x="117920" y="112533"/>
                      <a:pt x="116497" y="112533"/>
                    </a:cubicBezTo>
                    <a:lnTo>
                      <a:pt x="95517" y="112533"/>
                    </a:lnTo>
                    <a:close/>
                    <a:moveTo>
                      <a:pt x="220802" y="103188"/>
                    </a:moveTo>
                    <a:cubicBezTo>
                      <a:pt x="225147" y="103188"/>
                      <a:pt x="229129" y="104626"/>
                      <a:pt x="232388" y="107501"/>
                    </a:cubicBezTo>
                    <a:cubicBezTo>
                      <a:pt x="235646" y="104626"/>
                      <a:pt x="239629" y="103188"/>
                      <a:pt x="244336" y="103188"/>
                    </a:cubicBezTo>
                    <a:cubicBezTo>
                      <a:pt x="254836" y="103188"/>
                      <a:pt x="263163" y="111814"/>
                      <a:pt x="263163" y="122238"/>
                    </a:cubicBezTo>
                    <a:cubicBezTo>
                      <a:pt x="263163" y="132302"/>
                      <a:pt x="254836" y="140929"/>
                      <a:pt x="244336" y="140929"/>
                    </a:cubicBezTo>
                    <a:cubicBezTo>
                      <a:pt x="239629" y="140929"/>
                      <a:pt x="235646" y="139131"/>
                      <a:pt x="232388" y="136615"/>
                    </a:cubicBezTo>
                    <a:cubicBezTo>
                      <a:pt x="229129" y="139131"/>
                      <a:pt x="225147" y="140929"/>
                      <a:pt x="220802" y="140929"/>
                    </a:cubicBezTo>
                    <a:cubicBezTo>
                      <a:pt x="210302" y="140929"/>
                      <a:pt x="201613" y="132302"/>
                      <a:pt x="201613" y="122238"/>
                    </a:cubicBezTo>
                    <a:cubicBezTo>
                      <a:pt x="201613" y="111814"/>
                      <a:pt x="210302" y="103188"/>
                      <a:pt x="220802" y="103188"/>
                    </a:cubicBezTo>
                    <a:close/>
                    <a:moveTo>
                      <a:pt x="95517" y="103188"/>
                    </a:moveTo>
                    <a:lnTo>
                      <a:pt x="116497" y="103188"/>
                    </a:lnTo>
                    <a:cubicBezTo>
                      <a:pt x="122898" y="103188"/>
                      <a:pt x="128232" y="108580"/>
                      <a:pt x="128232" y="115049"/>
                    </a:cubicBezTo>
                    <a:lnTo>
                      <a:pt x="128232" y="129067"/>
                    </a:lnTo>
                    <a:cubicBezTo>
                      <a:pt x="128232" y="135537"/>
                      <a:pt x="122898" y="140929"/>
                      <a:pt x="116497" y="140929"/>
                    </a:cubicBezTo>
                    <a:lnTo>
                      <a:pt x="95517" y="140929"/>
                    </a:lnTo>
                    <a:cubicBezTo>
                      <a:pt x="89116" y="140929"/>
                      <a:pt x="84138" y="135537"/>
                      <a:pt x="84138" y="129067"/>
                    </a:cubicBezTo>
                    <a:lnTo>
                      <a:pt x="84138" y="115049"/>
                    </a:lnTo>
                    <a:cubicBezTo>
                      <a:pt x="84138" y="108580"/>
                      <a:pt x="89116" y="103188"/>
                      <a:pt x="95517" y="103188"/>
                    </a:cubicBezTo>
                    <a:close/>
                    <a:moveTo>
                      <a:pt x="72374" y="90499"/>
                    </a:moveTo>
                    <a:cubicBezTo>
                      <a:pt x="69854" y="90499"/>
                      <a:pt x="68053" y="92294"/>
                      <a:pt x="68053" y="94449"/>
                    </a:cubicBezTo>
                    <a:lnTo>
                      <a:pt x="68053" y="204699"/>
                    </a:lnTo>
                    <a:cubicBezTo>
                      <a:pt x="68053" y="207213"/>
                      <a:pt x="69854" y="209009"/>
                      <a:pt x="72374" y="209009"/>
                    </a:cubicBezTo>
                    <a:lnTo>
                      <a:pt x="91458" y="209009"/>
                    </a:lnTo>
                    <a:cubicBezTo>
                      <a:pt x="95419" y="209009"/>
                      <a:pt x="99020" y="212600"/>
                      <a:pt x="99020" y="216910"/>
                    </a:cubicBezTo>
                    <a:lnTo>
                      <a:pt x="99020" y="229120"/>
                    </a:lnTo>
                    <a:lnTo>
                      <a:pt x="132867" y="210805"/>
                    </a:lnTo>
                    <a:cubicBezTo>
                      <a:pt x="134667" y="209368"/>
                      <a:pt x="137187" y="209009"/>
                      <a:pt x="139348" y="209009"/>
                    </a:cubicBezTo>
                    <a:lnTo>
                      <a:pt x="273655" y="209009"/>
                    </a:lnTo>
                    <a:cubicBezTo>
                      <a:pt x="275456" y="209009"/>
                      <a:pt x="277616" y="207213"/>
                      <a:pt x="277616" y="204699"/>
                    </a:cubicBezTo>
                    <a:lnTo>
                      <a:pt x="277616" y="94449"/>
                    </a:lnTo>
                    <a:cubicBezTo>
                      <a:pt x="277616" y="92294"/>
                      <a:pt x="275456" y="90499"/>
                      <a:pt x="273655" y="90499"/>
                    </a:cubicBezTo>
                    <a:lnTo>
                      <a:pt x="72374" y="90499"/>
                    </a:lnTo>
                    <a:close/>
                    <a:moveTo>
                      <a:pt x="9722" y="56023"/>
                    </a:moveTo>
                    <a:lnTo>
                      <a:pt x="9722" y="60692"/>
                    </a:lnTo>
                    <a:lnTo>
                      <a:pt x="9722" y="246717"/>
                    </a:lnTo>
                    <a:lnTo>
                      <a:pt x="9722" y="252822"/>
                    </a:lnTo>
                    <a:lnTo>
                      <a:pt x="207042" y="252822"/>
                    </a:lnTo>
                    <a:lnTo>
                      <a:pt x="207042" y="248153"/>
                    </a:lnTo>
                    <a:lnTo>
                      <a:pt x="207042" y="218346"/>
                    </a:lnTo>
                    <a:lnTo>
                      <a:pt x="139348" y="218346"/>
                    </a:lnTo>
                    <a:cubicBezTo>
                      <a:pt x="138988" y="218346"/>
                      <a:pt x="137908" y="218346"/>
                      <a:pt x="137548" y="219064"/>
                    </a:cubicBezTo>
                    <a:lnTo>
                      <a:pt x="96499" y="241330"/>
                    </a:lnTo>
                    <a:cubicBezTo>
                      <a:pt x="95779" y="241689"/>
                      <a:pt x="95059" y="242048"/>
                      <a:pt x="94339" y="242048"/>
                    </a:cubicBezTo>
                    <a:cubicBezTo>
                      <a:pt x="93259" y="242048"/>
                      <a:pt x="92538" y="241689"/>
                      <a:pt x="91818" y="241330"/>
                    </a:cubicBezTo>
                    <a:cubicBezTo>
                      <a:pt x="90378" y="240612"/>
                      <a:pt x="89658" y="238816"/>
                      <a:pt x="89658" y="237380"/>
                    </a:cubicBezTo>
                    <a:lnTo>
                      <a:pt x="89658" y="218346"/>
                    </a:lnTo>
                    <a:lnTo>
                      <a:pt x="72374" y="218346"/>
                    </a:lnTo>
                    <a:cubicBezTo>
                      <a:pt x="64813" y="218346"/>
                      <a:pt x="58692" y="212241"/>
                      <a:pt x="58692" y="204699"/>
                    </a:cubicBezTo>
                    <a:lnTo>
                      <a:pt x="58692" y="94449"/>
                    </a:lnTo>
                    <a:cubicBezTo>
                      <a:pt x="58692" y="86907"/>
                      <a:pt x="64813" y="81161"/>
                      <a:pt x="72374" y="81161"/>
                    </a:cubicBezTo>
                    <a:lnTo>
                      <a:pt x="207042" y="81161"/>
                    </a:lnTo>
                    <a:lnTo>
                      <a:pt x="207042" y="60692"/>
                    </a:lnTo>
                    <a:lnTo>
                      <a:pt x="207042" y="56023"/>
                    </a:lnTo>
                    <a:lnTo>
                      <a:pt x="9722" y="56023"/>
                    </a:lnTo>
                    <a:close/>
                    <a:moveTo>
                      <a:pt x="152400" y="22225"/>
                    </a:moveTo>
                    <a:cubicBezTo>
                      <a:pt x="154782" y="22225"/>
                      <a:pt x="156823" y="24342"/>
                      <a:pt x="156823" y="26811"/>
                    </a:cubicBezTo>
                    <a:cubicBezTo>
                      <a:pt x="156823" y="29281"/>
                      <a:pt x="154782" y="31397"/>
                      <a:pt x="152400" y="31397"/>
                    </a:cubicBezTo>
                    <a:cubicBezTo>
                      <a:pt x="149679" y="31397"/>
                      <a:pt x="147638" y="29281"/>
                      <a:pt x="147638" y="26811"/>
                    </a:cubicBezTo>
                    <a:cubicBezTo>
                      <a:pt x="147638" y="24342"/>
                      <a:pt x="149679" y="22225"/>
                      <a:pt x="152400" y="22225"/>
                    </a:cubicBezTo>
                    <a:close/>
                    <a:moveTo>
                      <a:pt x="85665" y="22225"/>
                    </a:moveTo>
                    <a:lnTo>
                      <a:pt x="133049" y="22225"/>
                    </a:lnTo>
                    <a:cubicBezTo>
                      <a:pt x="135581" y="22225"/>
                      <a:pt x="137751" y="24342"/>
                      <a:pt x="137751" y="26811"/>
                    </a:cubicBezTo>
                    <a:cubicBezTo>
                      <a:pt x="137751" y="29281"/>
                      <a:pt x="135581" y="31397"/>
                      <a:pt x="133049" y="31397"/>
                    </a:cubicBezTo>
                    <a:lnTo>
                      <a:pt x="85665" y="31397"/>
                    </a:lnTo>
                    <a:cubicBezTo>
                      <a:pt x="83133" y="31397"/>
                      <a:pt x="80963" y="29281"/>
                      <a:pt x="80963" y="26811"/>
                    </a:cubicBezTo>
                    <a:cubicBezTo>
                      <a:pt x="80963" y="24342"/>
                      <a:pt x="83133" y="22225"/>
                      <a:pt x="85665" y="22225"/>
                    </a:cubicBezTo>
                    <a:close/>
                    <a:moveTo>
                      <a:pt x="28085" y="9337"/>
                    </a:moveTo>
                    <a:cubicBezTo>
                      <a:pt x="18003" y="9337"/>
                      <a:pt x="9722" y="17597"/>
                      <a:pt x="9722" y="27652"/>
                    </a:cubicBezTo>
                    <a:lnTo>
                      <a:pt x="9722" y="46686"/>
                    </a:lnTo>
                    <a:lnTo>
                      <a:pt x="207042" y="46686"/>
                    </a:lnTo>
                    <a:lnTo>
                      <a:pt x="207042" y="27652"/>
                    </a:lnTo>
                    <a:cubicBezTo>
                      <a:pt x="207042" y="17597"/>
                      <a:pt x="198760" y="9337"/>
                      <a:pt x="188318" y="9337"/>
                    </a:cubicBezTo>
                    <a:lnTo>
                      <a:pt x="28085" y="9337"/>
                    </a:lnTo>
                    <a:close/>
                    <a:moveTo>
                      <a:pt x="28085" y="0"/>
                    </a:moveTo>
                    <a:lnTo>
                      <a:pt x="188318" y="0"/>
                    </a:lnTo>
                    <a:cubicBezTo>
                      <a:pt x="203801" y="0"/>
                      <a:pt x="216404" y="12569"/>
                      <a:pt x="216404" y="27652"/>
                    </a:cubicBezTo>
                    <a:lnTo>
                      <a:pt x="216404" y="81161"/>
                    </a:lnTo>
                    <a:lnTo>
                      <a:pt x="273655" y="81161"/>
                    </a:lnTo>
                    <a:cubicBezTo>
                      <a:pt x="280857" y="81161"/>
                      <a:pt x="286978" y="86907"/>
                      <a:pt x="286978" y="94449"/>
                    </a:cubicBezTo>
                    <a:lnTo>
                      <a:pt x="286978" y="204699"/>
                    </a:lnTo>
                    <a:cubicBezTo>
                      <a:pt x="286978" y="212241"/>
                      <a:pt x="280857" y="218346"/>
                      <a:pt x="273655" y="218346"/>
                    </a:cubicBezTo>
                    <a:lnTo>
                      <a:pt x="216404" y="218346"/>
                    </a:lnTo>
                    <a:lnTo>
                      <a:pt x="216404" y="281552"/>
                    </a:lnTo>
                    <a:cubicBezTo>
                      <a:pt x="216404" y="296635"/>
                      <a:pt x="203801" y="309204"/>
                      <a:pt x="188318" y="309204"/>
                    </a:cubicBezTo>
                    <a:lnTo>
                      <a:pt x="28085" y="309204"/>
                    </a:lnTo>
                    <a:cubicBezTo>
                      <a:pt x="12602" y="309204"/>
                      <a:pt x="0" y="296635"/>
                      <a:pt x="0" y="281552"/>
                    </a:cubicBezTo>
                    <a:lnTo>
                      <a:pt x="0" y="257490"/>
                    </a:lnTo>
                    <a:lnTo>
                      <a:pt x="0" y="246358"/>
                    </a:lnTo>
                    <a:lnTo>
                      <a:pt x="0" y="60692"/>
                    </a:lnTo>
                    <a:lnTo>
                      <a:pt x="0" y="51354"/>
                    </a:lnTo>
                    <a:lnTo>
                      <a:pt x="0" y="27652"/>
                    </a:lnTo>
                    <a:cubicBezTo>
                      <a:pt x="0" y="12569"/>
                      <a:pt x="12602" y="0"/>
                      <a:pt x="28085" y="0"/>
                    </a:cubicBezTo>
                    <a:close/>
                  </a:path>
                </a:pathLst>
              </a:custGeom>
              <a:solidFill>
                <a:srgbClr val="0E0A69"/>
              </a:solidFill>
              <a:ln>
                <a:noFill/>
              </a:ln>
              <a:effectLst/>
            </p:spPr>
            <p:txBody>
              <a:bodyPr anchor="ctr"/>
              <a:lstStyle/>
              <a:p>
                <a:endParaRPr lang="en-US" sz="506" dirty="0">
                  <a:latin typeface="Arial" panose="020B0604020202020204" pitchFamily="34" charset="0"/>
                </a:endParaRPr>
              </a:p>
            </p:txBody>
          </p:sp>
        </p:grpSp>
      </p:grpSp>
      <p:sp>
        <p:nvSpPr>
          <p:cNvPr id="70" name="Rectangle 69">
            <a:extLst>
              <a:ext uri="{FF2B5EF4-FFF2-40B4-BE49-F238E27FC236}">
                <a16:creationId xmlns:a16="http://schemas.microsoft.com/office/drawing/2014/main" id="{638F5BF7-AEDE-4AA1-9FDA-BBFF540EAAF1}"/>
              </a:ext>
            </a:extLst>
          </p:cNvPr>
          <p:cNvSpPr/>
          <p:nvPr/>
        </p:nvSpPr>
        <p:spPr>
          <a:xfrm>
            <a:off x="7173584" y="4156238"/>
            <a:ext cx="665987" cy="590931"/>
          </a:xfrm>
          <a:prstGeom prst="rect">
            <a:avLst/>
          </a:prstGeom>
        </p:spPr>
        <p:txBody>
          <a:bodyPr wrap="square">
            <a:spAutoFit/>
          </a:bodyPr>
          <a:lstStyle/>
          <a:p>
            <a:pPr algn="ctr" defTabSz="425054">
              <a:lnSpc>
                <a:spcPct val="90000"/>
              </a:lnSpc>
              <a:spcBef>
                <a:spcPct val="0"/>
              </a:spcBef>
              <a:spcAft>
                <a:spcPct val="35000"/>
              </a:spcAft>
            </a:pPr>
            <a:r>
              <a:rPr lang="en-US" sz="900" dirty="0"/>
              <a:t>Reporting + Dashboards</a:t>
            </a:r>
          </a:p>
        </p:txBody>
      </p:sp>
      <p:sp>
        <p:nvSpPr>
          <p:cNvPr id="56" name="Rectangle 55">
            <a:extLst>
              <a:ext uri="{FF2B5EF4-FFF2-40B4-BE49-F238E27FC236}">
                <a16:creationId xmlns:a16="http://schemas.microsoft.com/office/drawing/2014/main" id="{29646BE2-F57D-408B-B14E-EB4C1DCE5A57}"/>
              </a:ext>
            </a:extLst>
          </p:cNvPr>
          <p:cNvSpPr/>
          <p:nvPr/>
        </p:nvSpPr>
        <p:spPr>
          <a:xfrm>
            <a:off x="5460922" y="2738537"/>
            <a:ext cx="879560" cy="341632"/>
          </a:xfrm>
          <a:prstGeom prst="rect">
            <a:avLst/>
          </a:prstGeom>
        </p:spPr>
        <p:txBody>
          <a:bodyPr wrap="square">
            <a:spAutoFit/>
          </a:bodyPr>
          <a:lstStyle/>
          <a:p>
            <a:pPr algn="ctr" defTabSz="425054">
              <a:lnSpc>
                <a:spcPct val="90000"/>
              </a:lnSpc>
              <a:spcBef>
                <a:spcPct val="0"/>
              </a:spcBef>
              <a:spcAft>
                <a:spcPct val="35000"/>
              </a:spcAft>
            </a:pPr>
            <a:r>
              <a:rPr lang="en-US" sz="900" dirty="0"/>
              <a:t>Virtual Waiting Room</a:t>
            </a:r>
          </a:p>
        </p:txBody>
      </p:sp>
      <p:sp>
        <p:nvSpPr>
          <p:cNvPr id="74" name="Rectangle 73">
            <a:extLst>
              <a:ext uri="{FF2B5EF4-FFF2-40B4-BE49-F238E27FC236}">
                <a16:creationId xmlns:a16="http://schemas.microsoft.com/office/drawing/2014/main" id="{750999AB-83E8-4CD2-BE09-B7A0E138C42D}"/>
              </a:ext>
            </a:extLst>
          </p:cNvPr>
          <p:cNvSpPr/>
          <p:nvPr/>
        </p:nvSpPr>
        <p:spPr>
          <a:xfrm>
            <a:off x="4963898" y="4693761"/>
            <a:ext cx="842683" cy="466281"/>
          </a:xfrm>
          <a:prstGeom prst="rect">
            <a:avLst/>
          </a:prstGeom>
        </p:spPr>
        <p:txBody>
          <a:bodyPr wrap="square">
            <a:spAutoFit/>
          </a:bodyPr>
          <a:lstStyle/>
          <a:p>
            <a:pPr algn="ctr" defTabSz="425054">
              <a:lnSpc>
                <a:spcPct val="90000"/>
              </a:lnSpc>
              <a:spcBef>
                <a:spcPct val="0"/>
              </a:spcBef>
              <a:spcAft>
                <a:spcPct val="35000"/>
              </a:spcAft>
            </a:pPr>
            <a:r>
              <a:rPr lang="en-US" sz="900" dirty="0"/>
              <a:t>Digital Check-In + Registration</a:t>
            </a:r>
          </a:p>
        </p:txBody>
      </p:sp>
      <p:sp>
        <p:nvSpPr>
          <p:cNvPr id="72" name="Rectangle 71">
            <a:extLst>
              <a:ext uri="{FF2B5EF4-FFF2-40B4-BE49-F238E27FC236}">
                <a16:creationId xmlns:a16="http://schemas.microsoft.com/office/drawing/2014/main" id="{AD083AB7-EB67-4690-ABEB-74F78196D385}"/>
              </a:ext>
            </a:extLst>
          </p:cNvPr>
          <p:cNvSpPr/>
          <p:nvPr/>
        </p:nvSpPr>
        <p:spPr>
          <a:xfrm>
            <a:off x="2755985" y="4156238"/>
            <a:ext cx="931666" cy="341632"/>
          </a:xfrm>
          <a:prstGeom prst="rect">
            <a:avLst/>
          </a:prstGeom>
        </p:spPr>
        <p:txBody>
          <a:bodyPr wrap="none">
            <a:spAutoFit/>
          </a:bodyPr>
          <a:lstStyle/>
          <a:p>
            <a:pPr algn="ctr" defTabSz="425054">
              <a:lnSpc>
                <a:spcPct val="90000"/>
              </a:lnSpc>
              <a:spcBef>
                <a:spcPct val="0"/>
              </a:spcBef>
              <a:spcAft>
                <a:spcPct val="35000"/>
              </a:spcAft>
            </a:pPr>
            <a:r>
              <a:rPr lang="en-US" sz="900" dirty="0"/>
              <a:t>Text + Email</a:t>
            </a:r>
            <a:br>
              <a:rPr lang="en-US" sz="900" dirty="0"/>
            </a:br>
            <a:r>
              <a:rPr lang="en-US" sz="900" dirty="0"/>
              <a:t>Communication</a:t>
            </a:r>
          </a:p>
        </p:txBody>
      </p:sp>
      <p:sp>
        <p:nvSpPr>
          <p:cNvPr id="75" name="Rectangle 74">
            <a:extLst>
              <a:ext uri="{FF2B5EF4-FFF2-40B4-BE49-F238E27FC236}">
                <a16:creationId xmlns:a16="http://schemas.microsoft.com/office/drawing/2014/main" id="{721B715F-891F-45A5-8F78-A0BA4414F1AF}"/>
              </a:ext>
            </a:extLst>
          </p:cNvPr>
          <p:cNvSpPr/>
          <p:nvPr/>
        </p:nvSpPr>
        <p:spPr>
          <a:xfrm>
            <a:off x="4392842" y="2732828"/>
            <a:ext cx="872610" cy="466281"/>
          </a:xfrm>
          <a:prstGeom prst="rect">
            <a:avLst/>
          </a:prstGeom>
        </p:spPr>
        <p:txBody>
          <a:bodyPr wrap="square">
            <a:spAutoFit/>
          </a:bodyPr>
          <a:lstStyle/>
          <a:p>
            <a:pPr algn="ctr" defTabSz="425054">
              <a:lnSpc>
                <a:spcPct val="90000"/>
              </a:lnSpc>
              <a:spcBef>
                <a:spcPct val="0"/>
              </a:spcBef>
              <a:spcAft>
                <a:spcPct val="35000"/>
              </a:spcAft>
            </a:pPr>
            <a:r>
              <a:rPr lang="en-US" sz="900" dirty="0"/>
              <a:t>Price Estimation + Payments</a:t>
            </a:r>
          </a:p>
        </p:txBody>
      </p:sp>
      <p:sp>
        <p:nvSpPr>
          <p:cNvPr id="8" name="Title 7">
            <a:extLst>
              <a:ext uri="{FF2B5EF4-FFF2-40B4-BE49-F238E27FC236}">
                <a16:creationId xmlns:a16="http://schemas.microsoft.com/office/drawing/2014/main" id="{EFE3470C-4B73-4B26-A745-E06F695DF1FA}"/>
              </a:ext>
            </a:extLst>
          </p:cNvPr>
          <p:cNvSpPr>
            <a:spLocks noGrp="1"/>
          </p:cNvSpPr>
          <p:nvPr>
            <p:ph type="title"/>
          </p:nvPr>
        </p:nvSpPr>
        <p:spPr>
          <a:xfrm>
            <a:off x="416568" y="1638592"/>
            <a:ext cx="5698570" cy="171393"/>
          </a:xfrm>
        </p:spPr>
        <p:txBody>
          <a:bodyPr>
            <a:noAutofit/>
          </a:bodyPr>
          <a:lstStyle/>
          <a:p>
            <a:r>
              <a:rPr lang="en-US" sz="2400" b="1" dirty="0">
                <a:solidFill>
                  <a:srgbClr val="002060"/>
                </a:solidFill>
              </a:rPr>
              <a:t>Key elements of the modern consumer healthcare experience</a:t>
            </a:r>
          </a:p>
        </p:txBody>
      </p:sp>
      <p:grpSp>
        <p:nvGrpSpPr>
          <p:cNvPr id="79" name="Group 78">
            <a:extLst>
              <a:ext uri="{FF2B5EF4-FFF2-40B4-BE49-F238E27FC236}">
                <a16:creationId xmlns:a16="http://schemas.microsoft.com/office/drawing/2014/main" id="{5A84B056-FC07-4C62-A134-B99CA1266272}"/>
              </a:ext>
            </a:extLst>
          </p:cNvPr>
          <p:cNvGrpSpPr/>
          <p:nvPr/>
        </p:nvGrpSpPr>
        <p:grpSpPr>
          <a:xfrm>
            <a:off x="1939486" y="3537150"/>
            <a:ext cx="427484" cy="427484"/>
            <a:chOff x="2048320" y="2976651"/>
            <a:chExt cx="1043910" cy="1043910"/>
          </a:xfrm>
        </p:grpSpPr>
        <p:sp>
          <p:nvSpPr>
            <p:cNvPr id="80" name="Freeform 122">
              <a:extLst>
                <a:ext uri="{FF2B5EF4-FFF2-40B4-BE49-F238E27FC236}">
                  <a16:creationId xmlns:a16="http://schemas.microsoft.com/office/drawing/2014/main" id="{CB1A046D-8F83-4E91-AD98-F2702CE81970}"/>
                </a:ext>
              </a:extLst>
            </p:cNvPr>
            <p:cNvSpPr>
              <a:spLocks noChangeArrowheads="1"/>
            </p:cNvSpPr>
            <p:nvPr/>
          </p:nvSpPr>
          <p:spPr bwMode="auto">
            <a:xfrm>
              <a:off x="2048320" y="2976651"/>
              <a:ext cx="1043910" cy="1043910"/>
            </a:xfrm>
            <a:custGeom>
              <a:avLst/>
              <a:gdLst>
                <a:gd name="T0" fmla="*/ 1445 w 1446"/>
                <a:gd name="T1" fmla="*/ 723 h 1447"/>
                <a:gd name="T2" fmla="*/ 1445 w 1446"/>
                <a:gd name="T3" fmla="*/ 723 h 1447"/>
                <a:gd name="T4" fmla="*/ 722 w 1446"/>
                <a:gd name="T5" fmla="*/ 1446 h 1447"/>
                <a:gd name="T6" fmla="*/ 722 w 1446"/>
                <a:gd name="T7" fmla="*/ 1446 h 1447"/>
                <a:gd name="T8" fmla="*/ 0 w 1446"/>
                <a:gd name="T9" fmla="*/ 723 h 1447"/>
                <a:gd name="T10" fmla="*/ 0 w 1446"/>
                <a:gd name="T11" fmla="*/ 723 h 1447"/>
                <a:gd name="T12" fmla="*/ 722 w 1446"/>
                <a:gd name="T13" fmla="*/ 0 h 1447"/>
                <a:gd name="T14" fmla="*/ 722 w 1446"/>
                <a:gd name="T15" fmla="*/ 0 h 1447"/>
                <a:gd name="T16" fmla="*/ 1445 w 1446"/>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6" h="1447">
                  <a:moveTo>
                    <a:pt x="1445" y="723"/>
                  </a:moveTo>
                  <a:lnTo>
                    <a:pt x="1445" y="723"/>
                  </a:lnTo>
                  <a:cubicBezTo>
                    <a:pt x="1445" y="1122"/>
                    <a:pt x="1121" y="1446"/>
                    <a:pt x="722" y="1446"/>
                  </a:cubicBezTo>
                  <a:lnTo>
                    <a:pt x="722" y="1446"/>
                  </a:lnTo>
                  <a:cubicBezTo>
                    <a:pt x="323" y="1446"/>
                    <a:pt x="0" y="1122"/>
                    <a:pt x="0" y="723"/>
                  </a:cubicBezTo>
                  <a:lnTo>
                    <a:pt x="0" y="723"/>
                  </a:lnTo>
                  <a:cubicBezTo>
                    <a:pt x="0" y="324"/>
                    <a:pt x="323" y="0"/>
                    <a:pt x="722" y="0"/>
                  </a:cubicBezTo>
                  <a:lnTo>
                    <a:pt x="722" y="0"/>
                  </a:lnTo>
                  <a:cubicBezTo>
                    <a:pt x="1121" y="0"/>
                    <a:pt x="1445" y="324"/>
                    <a:pt x="1445"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81" name="Freeform 748">
              <a:extLst>
                <a:ext uri="{FF2B5EF4-FFF2-40B4-BE49-F238E27FC236}">
                  <a16:creationId xmlns:a16="http://schemas.microsoft.com/office/drawing/2014/main" id="{302CF07C-0E59-4738-94F8-F6A0F934111F}"/>
                </a:ext>
              </a:extLst>
            </p:cNvPr>
            <p:cNvSpPr>
              <a:spLocks noChangeArrowheads="1"/>
            </p:cNvSpPr>
            <p:nvPr/>
          </p:nvSpPr>
          <p:spPr bwMode="auto">
            <a:xfrm>
              <a:off x="2229549" y="3100819"/>
              <a:ext cx="678705" cy="678705"/>
            </a:xfrm>
            <a:custGeom>
              <a:avLst/>
              <a:gdLst>
                <a:gd name="T0" fmla="*/ 136333 w 302627"/>
                <a:gd name="T1" fmla="*/ 131808 h 301266"/>
                <a:gd name="T2" fmla="*/ 99972 w 302627"/>
                <a:gd name="T3" fmla="*/ 136135 h 301266"/>
                <a:gd name="T4" fmla="*/ 132014 w 302627"/>
                <a:gd name="T5" fmla="*/ 163898 h 301266"/>
                <a:gd name="T6" fmla="*/ 136333 w 302627"/>
                <a:gd name="T7" fmla="*/ 200314 h 301266"/>
                <a:gd name="T8" fmla="*/ 164054 w 302627"/>
                <a:gd name="T9" fmla="*/ 168585 h 301266"/>
                <a:gd name="T10" fmla="*/ 200415 w 302627"/>
                <a:gd name="T11" fmla="*/ 163898 h 301266"/>
                <a:gd name="T12" fmla="*/ 168734 w 302627"/>
                <a:gd name="T13" fmla="*/ 136135 h 301266"/>
                <a:gd name="T14" fmla="*/ 164054 w 302627"/>
                <a:gd name="T15" fmla="*/ 99719 h 301266"/>
                <a:gd name="T16" fmla="*/ 132014 w 302627"/>
                <a:gd name="T17" fmla="*/ 90704 h 301266"/>
                <a:gd name="T18" fmla="*/ 173054 w 302627"/>
                <a:gd name="T19" fmla="*/ 95031 h 301266"/>
                <a:gd name="T20" fmla="*/ 205096 w 302627"/>
                <a:gd name="T21" fmla="*/ 127120 h 301266"/>
                <a:gd name="T22" fmla="*/ 209776 w 302627"/>
                <a:gd name="T23" fmla="*/ 168585 h 301266"/>
                <a:gd name="T24" fmla="*/ 173054 w 302627"/>
                <a:gd name="T25" fmla="*/ 172913 h 301266"/>
                <a:gd name="T26" fmla="*/ 168734 w 302627"/>
                <a:gd name="T27" fmla="*/ 209689 h 301266"/>
                <a:gd name="T28" fmla="*/ 127334 w 302627"/>
                <a:gd name="T29" fmla="*/ 205002 h 301266"/>
                <a:gd name="T30" fmla="*/ 95292 w 302627"/>
                <a:gd name="T31" fmla="*/ 172913 h 301266"/>
                <a:gd name="T32" fmla="*/ 90612 w 302627"/>
                <a:gd name="T33" fmla="*/ 131808 h 301266"/>
                <a:gd name="T34" fmla="*/ 127334 w 302627"/>
                <a:gd name="T35" fmla="*/ 127120 h 301266"/>
                <a:gd name="T36" fmla="*/ 132014 w 302627"/>
                <a:gd name="T37" fmla="*/ 90704 h 301266"/>
                <a:gd name="T38" fmla="*/ 52201 w 302627"/>
                <a:gd name="T39" fmla="*/ 151787 h 301266"/>
                <a:gd name="T40" fmla="*/ 251373 w 302627"/>
                <a:gd name="T41" fmla="*/ 151787 h 301266"/>
                <a:gd name="T42" fmla="*/ 151968 w 302627"/>
                <a:gd name="T43" fmla="*/ 42965 h 301266"/>
                <a:gd name="T44" fmla="*/ 151968 w 302627"/>
                <a:gd name="T45" fmla="*/ 260609 h 301266"/>
                <a:gd name="T46" fmla="*/ 151968 w 302627"/>
                <a:gd name="T47" fmla="*/ 42965 h 301266"/>
                <a:gd name="T48" fmla="*/ 9184 w 302627"/>
                <a:gd name="T49" fmla="*/ 151173 h 301266"/>
                <a:gd name="T50" fmla="*/ 31986 w 302627"/>
                <a:gd name="T51" fmla="*/ 230718 h 301266"/>
                <a:gd name="T52" fmla="*/ 71798 w 302627"/>
                <a:gd name="T53" fmla="*/ 270310 h 301266"/>
                <a:gd name="T54" fmla="*/ 75779 w 302627"/>
                <a:gd name="T55" fmla="*/ 271030 h 301266"/>
                <a:gd name="T56" fmla="*/ 294752 w 302627"/>
                <a:gd name="T57" fmla="*/ 151173 h 301266"/>
                <a:gd name="T58" fmla="*/ 152148 w 302627"/>
                <a:gd name="T59" fmla="*/ 0 h 301266"/>
                <a:gd name="T60" fmla="*/ 152148 w 302627"/>
                <a:gd name="T61" fmla="*/ 301984 h 301266"/>
                <a:gd name="T62" fmla="*/ 6287 w 302627"/>
                <a:gd name="T63" fmla="*/ 301984 h 301266"/>
                <a:gd name="T64" fmla="*/ 1220 w 302627"/>
                <a:gd name="T65" fmla="*/ 300905 h 301266"/>
                <a:gd name="T66" fmla="*/ 22213 w 302627"/>
                <a:gd name="T67" fmla="*/ 229998 h 301266"/>
                <a:gd name="T68" fmla="*/ 152148 w 302627"/>
                <a:gd name="T69" fmla="*/ 0 h 301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02627" h="301266">
                  <a:moveTo>
                    <a:pt x="135807" y="99481"/>
                  </a:moveTo>
                  <a:lnTo>
                    <a:pt x="135807" y="131494"/>
                  </a:lnTo>
                  <a:cubicBezTo>
                    <a:pt x="135807" y="134012"/>
                    <a:pt x="133655" y="135811"/>
                    <a:pt x="131504" y="135811"/>
                  </a:cubicBezTo>
                  <a:lnTo>
                    <a:pt x="99586" y="135811"/>
                  </a:lnTo>
                  <a:lnTo>
                    <a:pt x="99586" y="163508"/>
                  </a:lnTo>
                  <a:lnTo>
                    <a:pt x="131504" y="163508"/>
                  </a:lnTo>
                  <a:cubicBezTo>
                    <a:pt x="133655" y="163508"/>
                    <a:pt x="135807" y="165666"/>
                    <a:pt x="135807" y="168184"/>
                  </a:cubicBezTo>
                  <a:lnTo>
                    <a:pt x="135807" y="199838"/>
                  </a:lnTo>
                  <a:lnTo>
                    <a:pt x="163421" y="199838"/>
                  </a:lnTo>
                  <a:lnTo>
                    <a:pt x="163421" y="168184"/>
                  </a:lnTo>
                  <a:cubicBezTo>
                    <a:pt x="163421" y="165666"/>
                    <a:pt x="165573" y="163508"/>
                    <a:pt x="168083" y="163508"/>
                  </a:cubicBezTo>
                  <a:lnTo>
                    <a:pt x="199641" y="163508"/>
                  </a:lnTo>
                  <a:lnTo>
                    <a:pt x="199641" y="135811"/>
                  </a:lnTo>
                  <a:lnTo>
                    <a:pt x="168083" y="135811"/>
                  </a:lnTo>
                  <a:cubicBezTo>
                    <a:pt x="165573" y="135811"/>
                    <a:pt x="163421" y="134012"/>
                    <a:pt x="163421" y="131494"/>
                  </a:cubicBezTo>
                  <a:lnTo>
                    <a:pt x="163421" y="99481"/>
                  </a:lnTo>
                  <a:lnTo>
                    <a:pt x="135807" y="99481"/>
                  </a:lnTo>
                  <a:close/>
                  <a:moveTo>
                    <a:pt x="131504" y="90488"/>
                  </a:moveTo>
                  <a:lnTo>
                    <a:pt x="168083" y="90488"/>
                  </a:lnTo>
                  <a:cubicBezTo>
                    <a:pt x="170235" y="90488"/>
                    <a:pt x="172386" y="92287"/>
                    <a:pt x="172386" y="94805"/>
                  </a:cubicBezTo>
                  <a:lnTo>
                    <a:pt x="172386" y="126818"/>
                  </a:lnTo>
                  <a:lnTo>
                    <a:pt x="204304" y="126818"/>
                  </a:lnTo>
                  <a:cubicBezTo>
                    <a:pt x="206814" y="126818"/>
                    <a:pt x="208966" y="128976"/>
                    <a:pt x="208966" y="131494"/>
                  </a:cubicBezTo>
                  <a:lnTo>
                    <a:pt x="208966" y="168184"/>
                  </a:lnTo>
                  <a:cubicBezTo>
                    <a:pt x="208966" y="170702"/>
                    <a:pt x="206814" y="172501"/>
                    <a:pt x="204304" y="172501"/>
                  </a:cubicBezTo>
                  <a:lnTo>
                    <a:pt x="172386" y="172501"/>
                  </a:lnTo>
                  <a:lnTo>
                    <a:pt x="172386" y="204514"/>
                  </a:lnTo>
                  <a:cubicBezTo>
                    <a:pt x="172386" y="207032"/>
                    <a:pt x="170235" y="209190"/>
                    <a:pt x="168083" y="209190"/>
                  </a:cubicBezTo>
                  <a:lnTo>
                    <a:pt x="131504" y="209190"/>
                  </a:lnTo>
                  <a:cubicBezTo>
                    <a:pt x="128635" y="209190"/>
                    <a:pt x="126842" y="207032"/>
                    <a:pt x="126842" y="204514"/>
                  </a:cubicBezTo>
                  <a:lnTo>
                    <a:pt x="126842" y="172501"/>
                  </a:lnTo>
                  <a:lnTo>
                    <a:pt x="94924" y="172501"/>
                  </a:lnTo>
                  <a:cubicBezTo>
                    <a:pt x="92414" y="172501"/>
                    <a:pt x="90262" y="170702"/>
                    <a:pt x="90262" y="168184"/>
                  </a:cubicBezTo>
                  <a:lnTo>
                    <a:pt x="90262" y="131494"/>
                  </a:lnTo>
                  <a:cubicBezTo>
                    <a:pt x="90262" y="128976"/>
                    <a:pt x="92414" y="126818"/>
                    <a:pt x="94924" y="126818"/>
                  </a:cubicBezTo>
                  <a:lnTo>
                    <a:pt x="126842" y="126818"/>
                  </a:lnTo>
                  <a:lnTo>
                    <a:pt x="126842" y="94805"/>
                  </a:lnTo>
                  <a:cubicBezTo>
                    <a:pt x="126842" y="92287"/>
                    <a:pt x="128635" y="90488"/>
                    <a:pt x="131504" y="90488"/>
                  </a:cubicBezTo>
                  <a:close/>
                  <a:moveTo>
                    <a:pt x="151381" y="51880"/>
                  </a:moveTo>
                  <a:cubicBezTo>
                    <a:pt x="96649" y="51880"/>
                    <a:pt x="51999" y="96243"/>
                    <a:pt x="51999" y="151426"/>
                  </a:cubicBezTo>
                  <a:cubicBezTo>
                    <a:pt x="51999" y="206249"/>
                    <a:pt x="96649" y="250612"/>
                    <a:pt x="151381" y="250612"/>
                  </a:cubicBezTo>
                  <a:cubicBezTo>
                    <a:pt x="206113" y="250612"/>
                    <a:pt x="250402" y="206249"/>
                    <a:pt x="250402" y="151426"/>
                  </a:cubicBezTo>
                  <a:cubicBezTo>
                    <a:pt x="250402" y="96243"/>
                    <a:pt x="206113" y="51880"/>
                    <a:pt x="151381" y="51880"/>
                  </a:cubicBezTo>
                  <a:close/>
                  <a:moveTo>
                    <a:pt x="151381" y="42863"/>
                  </a:moveTo>
                  <a:cubicBezTo>
                    <a:pt x="211154" y="42863"/>
                    <a:pt x="259764" y="91554"/>
                    <a:pt x="259764" y="151426"/>
                  </a:cubicBezTo>
                  <a:cubicBezTo>
                    <a:pt x="259764" y="211298"/>
                    <a:pt x="211154" y="259989"/>
                    <a:pt x="151381" y="259989"/>
                  </a:cubicBezTo>
                  <a:cubicBezTo>
                    <a:pt x="91248" y="259989"/>
                    <a:pt x="42637" y="211298"/>
                    <a:pt x="42637" y="151426"/>
                  </a:cubicBezTo>
                  <a:cubicBezTo>
                    <a:pt x="42637" y="91554"/>
                    <a:pt x="91248" y="42863"/>
                    <a:pt x="151381" y="42863"/>
                  </a:cubicBezTo>
                  <a:close/>
                  <a:moveTo>
                    <a:pt x="151561" y="8977"/>
                  </a:moveTo>
                  <a:cubicBezTo>
                    <a:pt x="72963" y="8977"/>
                    <a:pt x="9148" y="72534"/>
                    <a:pt x="9148" y="150813"/>
                  </a:cubicBezTo>
                  <a:cubicBezTo>
                    <a:pt x="9148" y="177384"/>
                    <a:pt x="16719" y="203597"/>
                    <a:pt x="31501" y="226219"/>
                  </a:cubicBezTo>
                  <a:cubicBezTo>
                    <a:pt x="31862" y="227296"/>
                    <a:pt x="32222" y="228732"/>
                    <a:pt x="31862" y="230169"/>
                  </a:cubicBezTo>
                  <a:lnTo>
                    <a:pt x="12032" y="289417"/>
                  </a:lnTo>
                  <a:lnTo>
                    <a:pt x="71521" y="269667"/>
                  </a:lnTo>
                  <a:cubicBezTo>
                    <a:pt x="72242" y="269667"/>
                    <a:pt x="72603" y="269667"/>
                    <a:pt x="72963" y="269667"/>
                  </a:cubicBezTo>
                  <a:cubicBezTo>
                    <a:pt x="74045" y="269667"/>
                    <a:pt x="74766" y="269667"/>
                    <a:pt x="75487" y="270385"/>
                  </a:cubicBezTo>
                  <a:cubicBezTo>
                    <a:pt x="98201" y="284749"/>
                    <a:pt x="124521" y="292289"/>
                    <a:pt x="151561" y="292289"/>
                  </a:cubicBezTo>
                  <a:cubicBezTo>
                    <a:pt x="229798" y="292289"/>
                    <a:pt x="293613" y="228732"/>
                    <a:pt x="293613" y="150813"/>
                  </a:cubicBezTo>
                  <a:cubicBezTo>
                    <a:pt x="293613" y="72534"/>
                    <a:pt x="229798" y="8977"/>
                    <a:pt x="151561" y="8977"/>
                  </a:cubicBezTo>
                  <a:close/>
                  <a:moveTo>
                    <a:pt x="151561" y="0"/>
                  </a:moveTo>
                  <a:cubicBezTo>
                    <a:pt x="234845" y="0"/>
                    <a:pt x="302627" y="67506"/>
                    <a:pt x="302627" y="150813"/>
                  </a:cubicBezTo>
                  <a:cubicBezTo>
                    <a:pt x="302627" y="233760"/>
                    <a:pt x="234845" y="301266"/>
                    <a:pt x="151561" y="301266"/>
                  </a:cubicBezTo>
                  <a:cubicBezTo>
                    <a:pt x="123439" y="301266"/>
                    <a:pt x="96399" y="293725"/>
                    <a:pt x="72242" y="279362"/>
                  </a:cubicBezTo>
                  <a:lnTo>
                    <a:pt x="6263" y="301266"/>
                  </a:lnTo>
                  <a:cubicBezTo>
                    <a:pt x="5542" y="301266"/>
                    <a:pt x="5182" y="301266"/>
                    <a:pt x="4821" y="301266"/>
                  </a:cubicBezTo>
                  <a:cubicBezTo>
                    <a:pt x="3379" y="301266"/>
                    <a:pt x="2298" y="300907"/>
                    <a:pt x="1216" y="300189"/>
                  </a:cubicBezTo>
                  <a:cubicBezTo>
                    <a:pt x="134" y="299112"/>
                    <a:pt x="-226" y="296957"/>
                    <a:pt x="134" y="295521"/>
                  </a:cubicBezTo>
                  <a:lnTo>
                    <a:pt x="22127" y="229451"/>
                  </a:lnTo>
                  <a:cubicBezTo>
                    <a:pt x="7706" y="205392"/>
                    <a:pt x="134" y="178462"/>
                    <a:pt x="134" y="150813"/>
                  </a:cubicBezTo>
                  <a:cubicBezTo>
                    <a:pt x="134" y="67506"/>
                    <a:pt x="67916" y="0"/>
                    <a:pt x="151561" y="0"/>
                  </a:cubicBezTo>
                  <a:close/>
                </a:path>
              </a:pathLst>
            </a:custGeom>
            <a:solidFill>
              <a:srgbClr val="000450"/>
            </a:solidFill>
            <a:ln>
              <a:noFill/>
            </a:ln>
            <a:effectLst/>
          </p:spPr>
          <p:txBody>
            <a:bodyPr anchor="ctr"/>
            <a:lstStyle/>
            <a:p>
              <a:endParaRPr lang="en-US" sz="506" dirty="0">
                <a:latin typeface="Arial" panose="020B0604020202020204" pitchFamily="34" charset="0"/>
              </a:endParaRPr>
            </a:p>
          </p:txBody>
        </p:sp>
      </p:grpSp>
      <p:grpSp>
        <p:nvGrpSpPr>
          <p:cNvPr id="82" name="Group 81">
            <a:extLst>
              <a:ext uri="{FF2B5EF4-FFF2-40B4-BE49-F238E27FC236}">
                <a16:creationId xmlns:a16="http://schemas.microsoft.com/office/drawing/2014/main" id="{3A47350C-DE58-4990-9FA2-A0BED9F959C4}"/>
              </a:ext>
            </a:extLst>
          </p:cNvPr>
          <p:cNvGrpSpPr/>
          <p:nvPr/>
        </p:nvGrpSpPr>
        <p:grpSpPr>
          <a:xfrm>
            <a:off x="2475511" y="3230509"/>
            <a:ext cx="426911" cy="426911"/>
            <a:chOff x="4398065" y="2976651"/>
            <a:chExt cx="1043910" cy="1043910"/>
          </a:xfrm>
        </p:grpSpPr>
        <p:sp>
          <p:nvSpPr>
            <p:cNvPr id="83" name="Freeform 177">
              <a:extLst>
                <a:ext uri="{FF2B5EF4-FFF2-40B4-BE49-F238E27FC236}">
                  <a16:creationId xmlns:a16="http://schemas.microsoft.com/office/drawing/2014/main" id="{61E83F40-25F4-49BC-B800-8B6628455731}"/>
                </a:ext>
              </a:extLst>
            </p:cNvPr>
            <p:cNvSpPr>
              <a:spLocks noChangeArrowheads="1"/>
            </p:cNvSpPr>
            <p:nvPr/>
          </p:nvSpPr>
          <p:spPr bwMode="auto">
            <a:xfrm>
              <a:off x="4398065"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84" name="Freeform 960">
              <a:extLst>
                <a:ext uri="{FF2B5EF4-FFF2-40B4-BE49-F238E27FC236}">
                  <a16:creationId xmlns:a16="http://schemas.microsoft.com/office/drawing/2014/main" id="{E5F026AA-431A-40EC-B439-8D91B361ED2D}"/>
                </a:ext>
              </a:extLst>
            </p:cNvPr>
            <p:cNvSpPr>
              <a:spLocks noChangeAspect="1" noChangeArrowheads="1"/>
            </p:cNvSpPr>
            <p:nvPr/>
          </p:nvSpPr>
          <p:spPr bwMode="auto">
            <a:xfrm>
              <a:off x="4606394" y="3184038"/>
              <a:ext cx="627253" cy="629137"/>
            </a:xfrm>
            <a:custGeom>
              <a:avLst/>
              <a:gdLst>
                <a:gd name="T0" fmla="*/ 1427835 w 291740"/>
                <a:gd name="T1" fmla="*/ 2723491 h 291740"/>
                <a:gd name="T2" fmla="*/ 1751725 w 291740"/>
                <a:gd name="T3" fmla="*/ 2482192 h 291740"/>
                <a:gd name="T4" fmla="*/ 544095 w 291740"/>
                <a:gd name="T5" fmla="*/ 2707924 h 291740"/>
                <a:gd name="T6" fmla="*/ 903517 w 291740"/>
                <a:gd name="T7" fmla="*/ 2497753 h 291740"/>
                <a:gd name="T8" fmla="*/ 1751725 w 291740"/>
                <a:gd name="T9" fmla="*/ 2388770 h 291740"/>
                <a:gd name="T10" fmla="*/ 1427835 w 291740"/>
                <a:gd name="T11" fmla="*/ 2820792 h 291740"/>
                <a:gd name="T12" fmla="*/ 559887 w 291740"/>
                <a:gd name="T13" fmla="*/ 2388770 h 291740"/>
                <a:gd name="T14" fmla="*/ 883752 w 291740"/>
                <a:gd name="T15" fmla="*/ 2820792 h 291740"/>
                <a:gd name="T16" fmla="*/ 559887 w 291740"/>
                <a:gd name="T17" fmla="*/ 2388770 h 291740"/>
                <a:gd name="T18" fmla="*/ 2305179 w 291740"/>
                <a:gd name="T19" fmla="*/ 2040359 h 291740"/>
                <a:gd name="T20" fmla="*/ 2633000 w 291740"/>
                <a:gd name="T21" fmla="*/ 1791629 h 291740"/>
                <a:gd name="T22" fmla="*/ 1412027 w 291740"/>
                <a:gd name="T23" fmla="*/ 2024313 h 291740"/>
                <a:gd name="T24" fmla="*/ 1767507 w 291740"/>
                <a:gd name="T25" fmla="*/ 1807667 h 291740"/>
                <a:gd name="T26" fmla="*/ 544095 w 291740"/>
                <a:gd name="T27" fmla="*/ 1807667 h 291740"/>
                <a:gd name="T28" fmla="*/ 903517 w 291740"/>
                <a:gd name="T29" fmla="*/ 2024313 h 291740"/>
                <a:gd name="T30" fmla="*/ 2305179 w 291740"/>
                <a:gd name="T31" fmla="*/ 1691313 h 291740"/>
                <a:gd name="T32" fmla="*/ 2633000 w 291740"/>
                <a:gd name="T33" fmla="*/ 2140650 h 291740"/>
                <a:gd name="T34" fmla="*/ 2305179 w 291740"/>
                <a:gd name="T35" fmla="*/ 1691313 h 291740"/>
                <a:gd name="T36" fmla="*/ 1862303 w 291740"/>
                <a:gd name="T37" fmla="*/ 2024313 h 291740"/>
                <a:gd name="T38" fmla="*/ 1313292 w 291740"/>
                <a:gd name="T39" fmla="*/ 1807667 h 291740"/>
                <a:gd name="T40" fmla="*/ 998293 w 291740"/>
                <a:gd name="T41" fmla="*/ 1807667 h 291740"/>
                <a:gd name="T42" fmla="*/ 449280 w 291740"/>
                <a:gd name="T43" fmla="*/ 2024313 h 291740"/>
                <a:gd name="T44" fmla="*/ 2289384 w 291740"/>
                <a:gd name="T45" fmla="*/ 1106192 h 291740"/>
                <a:gd name="T46" fmla="*/ 2644863 w 291740"/>
                <a:gd name="T47" fmla="*/ 1326853 h 291740"/>
                <a:gd name="T48" fmla="*/ 1427835 w 291740"/>
                <a:gd name="T49" fmla="*/ 1094169 h 291740"/>
                <a:gd name="T50" fmla="*/ 1751725 w 291740"/>
                <a:gd name="T51" fmla="*/ 1342899 h 291740"/>
                <a:gd name="T52" fmla="*/ 1427835 w 291740"/>
                <a:gd name="T53" fmla="*/ 1094169 h 291740"/>
                <a:gd name="T54" fmla="*/ 2743598 w 291740"/>
                <a:gd name="T55" fmla="*/ 1326853 h 291740"/>
                <a:gd name="T56" fmla="*/ 2194585 w 291740"/>
                <a:gd name="T57" fmla="*/ 1106192 h 291740"/>
                <a:gd name="T58" fmla="*/ 1862303 w 291740"/>
                <a:gd name="T59" fmla="*/ 1106192 h 291740"/>
                <a:gd name="T60" fmla="*/ 1313292 w 291740"/>
                <a:gd name="T61" fmla="*/ 1326853 h 291740"/>
                <a:gd name="T62" fmla="*/ 98121 w 291740"/>
                <a:gd name="T63" fmla="*/ 2958744 h 291740"/>
                <a:gd name="T64" fmla="*/ 3081413 w 291740"/>
                <a:gd name="T65" fmla="*/ 744643 h 291740"/>
                <a:gd name="T66" fmla="*/ 98121 w 291740"/>
                <a:gd name="T67" fmla="*/ 649561 h 291740"/>
                <a:gd name="T68" fmla="*/ 2755602 w 291740"/>
                <a:gd name="T69" fmla="*/ 225750 h 291740"/>
                <a:gd name="T70" fmla="*/ 2661405 w 291740"/>
                <a:gd name="T71" fmla="*/ 225750 h 291740"/>
                <a:gd name="T72" fmla="*/ 2209987 w 291740"/>
                <a:gd name="T73" fmla="*/ 308957 h 291740"/>
                <a:gd name="T74" fmla="*/ 1801747 w 291740"/>
                <a:gd name="T75" fmla="*/ 356460 h 291740"/>
                <a:gd name="T76" fmla="*/ 1397425 w 291740"/>
                <a:gd name="T77" fmla="*/ 308957 h 291740"/>
                <a:gd name="T78" fmla="*/ 946022 w 291740"/>
                <a:gd name="T79" fmla="*/ 225750 h 291740"/>
                <a:gd name="T80" fmla="*/ 851815 w 291740"/>
                <a:gd name="T81" fmla="*/ 225750 h 291740"/>
                <a:gd name="T82" fmla="*/ 396454 w 291740"/>
                <a:gd name="T83" fmla="*/ 308957 h 291740"/>
                <a:gd name="T84" fmla="*/ 494580 w 291740"/>
                <a:gd name="T85" fmla="*/ 47507 h 291740"/>
                <a:gd name="T86" fmla="*/ 898902 w 291740"/>
                <a:gd name="T87" fmla="*/ 0 h 291740"/>
                <a:gd name="T88" fmla="*/ 1303222 w 291740"/>
                <a:gd name="T89" fmla="*/ 47507 h 291740"/>
                <a:gd name="T90" fmla="*/ 1754637 w 291740"/>
                <a:gd name="T91" fmla="*/ 130722 h 291740"/>
                <a:gd name="T92" fmla="*/ 1852770 w 291740"/>
                <a:gd name="T93" fmla="*/ 130722 h 291740"/>
                <a:gd name="T94" fmla="*/ 2304199 w 291740"/>
                <a:gd name="T95" fmla="*/ 47507 h 291740"/>
                <a:gd name="T96" fmla="*/ 2708506 w 291740"/>
                <a:gd name="T97" fmla="*/ 0 h 291740"/>
                <a:gd name="T98" fmla="*/ 3175624 w 291740"/>
                <a:gd name="T99" fmla="*/ 372321 h 291740"/>
                <a:gd name="T100" fmla="*/ 0 w 291740"/>
                <a:gd name="T101" fmla="*/ 2958744 h 291740"/>
                <a:gd name="T102" fmla="*/ 396454 w 291740"/>
                <a:gd name="T103" fmla="*/ 47507 h 2917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1740" h="291740">
                  <a:moveTo>
                    <a:pt x="131173" y="225992"/>
                  </a:moveTo>
                  <a:cubicBezTo>
                    <a:pt x="130447" y="225992"/>
                    <a:pt x="129721" y="226700"/>
                    <a:pt x="129721" y="227409"/>
                  </a:cubicBezTo>
                  <a:lnTo>
                    <a:pt x="129721" y="246544"/>
                  </a:lnTo>
                  <a:cubicBezTo>
                    <a:pt x="129721" y="247607"/>
                    <a:pt x="130447" y="247962"/>
                    <a:pt x="131173" y="247962"/>
                  </a:cubicBezTo>
                  <a:lnTo>
                    <a:pt x="160927" y="247962"/>
                  </a:lnTo>
                  <a:cubicBezTo>
                    <a:pt x="161653" y="247962"/>
                    <a:pt x="162378" y="247607"/>
                    <a:pt x="162378" y="246544"/>
                  </a:cubicBezTo>
                  <a:lnTo>
                    <a:pt x="162378" y="227409"/>
                  </a:lnTo>
                  <a:cubicBezTo>
                    <a:pt x="162378" y="226700"/>
                    <a:pt x="161653" y="225992"/>
                    <a:pt x="160927" y="225992"/>
                  </a:cubicBezTo>
                  <a:lnTo>
                    <a:pt x="131173" y="225992"/>
                  </a:lnTo>
                  <a:close/>
                  <a:moveTo>
                    <a:pt x="51435" y="225992"/>
                  </a:moveTo>
                  <a:cubicBezTo>
                    <a:pt x="50709" y="225992"/>
                    <a:pt x="49984" y="226700"/>
                    <a:pt x="49984" y="227409"/>
                  </a:cubicBezTo>
                  <a:lnTo>
                    <a:pt x="49984" y="246544"/>
                  </a:lnTo>
                  <a:cubicBezTo>
                    <a:pt x="49984" y="247607"/>
                    <a:pt x="50709" y="247962"/>
                    <a:pt x="51435" y="247962"/>
                  </a:cubicBezTo>
                  <a:lnTo>
                    <a:pt x="81189" y="247962"/>
                  </a:lnTo>
                  <a:cubicBezTo>
                    <a:pt x="82278" y="247962"/>
                    <a:pt x="83004" y="247607"/>
                    <a:pt x="83004" y="246544"/>
                  </a:cubicBezTo>
                  <a:lnTo>
                    <a:pt x="83004" y="227409"/>
                  </a:lnTo>
                  <a:cubicBezTo>
                    <a:pt x="83004" y="226700"/>
                    <a:pt x="82278" y="225992"/>
                    <a:pt x="81189" y="225992"/>
                  </a:cubicBezTo>
                  <a:lnTo>
                    <a:pt x="51435" y="225992"/>
                  </a:lnTo>
                  <a:close/>
                  <a:moveTo>
                    <a:pt x="131173" y="217487"/>
                  </a:moveTo>
                  <a:lnTo>
                    <a:pt x="160927" y="217487"/>
                  </a:lnTo>
                  <a:cubicBezTo>
                    <a:pt x="166733" y="217487"/>
                    <a:pt x="171087" y="221739"/>
                    <a:pt x="171087" y="227409"/>
                  </a:cubicBezTo>
                  <a:lnTo>
                    <a:pt x="171087" y="246544"/>
                  </a:lnTo>
                  <a:cubicBezTo>
                    <a:pt x="171087" y="252214"/>
                    <a:pt x="166733" y="256821"/>
                    <a:pt x="160927" y="256821"/>
                  </a:cubicBezTo>
                  <a:lnTo>
                    <a:pt x="131173" y="256821"/>
                  </a:lnTo>
                  <a:cubicBezTo>
                    <a:pt x="125367" y="256821"/>
                    <a:pt x="120650" y="252214"/>
                    <a:pt x="120650" y="246544"/>
                  </a:cubicBezTo>
                  <a:lnTo>
                    <a:pt x="120650" y="227409"/>
                  </a:lnTo>
                  <a:cubicBezTo>
                    <a:pt x="120650" y="221739"/>
                    <a:pt x="125367" y="217487"/>
                    <a:pt x="131173" y="217487"/>
                  </a:cubicBezTo>
                  <a:close/>
                  <a:moveTo>
                    <a:pt x="51435" y="217487"/>
                  </a:moveTo>
                  <a:lnTo>
                    <a:pt x="81189" y="217487"/>
                  </a:lnTo>
                  <a:cubicBezTo>
                    <a:pt x="86995" y="217487"/>
                    <a:pt x="91712" y="221739"/>
                    <a:pt x="91712" y="227409"/>
                  </a:cubicBezTo>
                  <a:lnTo>
                    <a:pt x="91712" y="246544"/>
                  </a:lnTo>
                  <a:cubicBezTo>
                    <a:pt x="91712" y="252214"/>
                    <a:pt x="86995" y="256821"/>
                    <a:pt x="81189" y="256821"/>
                  </a:cubicBezTo>
                  <a:lnTo>
                    <a:pt x="51435" y="256821"/>
                  </a:lnTo>
                  <a:cubicBezTo>
                    <a:pt x="45992" y="256821"/>
                    <a:pt x="41275" y="252214"/>
                    <a:pt x="41275" y="246544"/>
                  </a:cubicBezTo>
                  <a:lnTo>
                    <a:pt x="41275" y="227409"/>
                  </a:lnTo>
                  <a:cubicBezTo>
                    <a:pt x="41275" y="221739"/>
                    <a:pt x="45992" y="217487"/>
                    <a:pt x="51435" y="217487"/>
                  </a:cubicBezTo>
                  <a:close/>
                  <a:moveTo>
                    <a:pt x="211773" y="163119"/>
                  </a:moveTo>
                  <a:cubicBezTo>
                    <a:pt x="211047" y="163119"/>
                    <a:pt x="210322" y="163849"/>
                    <a:pt x="210322" y="164580"/>
                  </a:cubicBezTo>
                  <a:lnTo>
                    <a:pt x="210322" y="184304"/>
                  </a:lnTo>
                  <a:cubicBezTo>
                    <a:pt x="210322" y="185035"/>
                    <a:pt x="211047" y="185765"/>
                    <a:pt x="211773" y="185765"/>
                  </a:cubicBezTo>
                  <a:lnTo>
                    <a:pt x="241890" y="185765"/>
                  </a:lnTo>
                  <a:cubicBezTo>
                    <a:pt x="242253" y="185765"/>
                    <a:pt x="242979" y="185035"/>
                    <a:pt x="242979" y="184304"/>
                  </a:cubicBezTo>
                  <a:lnTo>
                    <a:pt x="242979" y="164580"/>
                  </a:lnTo>
                  <a:cubicBezTo>
                    <a:pt x="242979" y="163849"/>
                    <a:pt x="242253" y="163119"/>
                    <a:pt x="241890" y="163119"/>
                  </a:cubicBezTo>
                  <a:lnTo>
                    <a:pt x="211773" y="163119"/>
                  </a:lnTo>
                  <a:close/>
                  <a:moveTo>
                    <a:pt x="131173" y="163119"/>
                  </a:moveTo>
                  <a:cubicBezTo>
                    <a:pt x="130447" y="163119"/>
                    <a:pt x="129721" y="163849"/>
                    <a:pt x="129721" y="164580"/>
                  </a:cubicBezTo>
                  <a:lnTo>
                    <a:pt x="129721" y="184304"/>
                  </a:lnTo>
                  <a:cubicBezTo>
                    <a:pt x="129721" y="185035"/>
                    <a:pt x="130447" y="185765"/>
                    <a:pt x="131173" y="185765"/>
                  </a:cubicBezTo>
                  <a:lnTo>
                    <a:pt x="160927" y="185765"/>
                  </a:lnTo>
                  <a:cubicBezTo>
                    <a:pt x="161653" y="185765"/>
                    <a:pt x="162378" y="185035"/>
                    <a:pt x="162378" y="184304"/>
                  </a:cubicBezTo>
                  <a:lnTo>
                    <a:pt x="162378" y="164580"/>
                  </a:lnTo>
                  <a:cubicBezTo>
                    <a:pt x="162378" y="163849"/>
                    <a:pt x="161653" y="163119"/>
                    <a:pt x="160927" y="163119"/>
                  </a:cubicBezTo>
                  <a:lnTo>
                    <a:pt x="131173" y="163119"/>
                  </a:lnTo>
                  <a:close/>
                  <a:moveTo>
                    <a:pt x="51435" y="163119"/>
                  </a:moveTo>
                  <a:cubicBezTo>
                    <a:pt x="50709" y="163119"/>
                    <a:pt x="49984" y="163849"/>
                    <a:pt x="49984" y="164580"/>
                  </a:cubicBezTo>
                  <a:lnTo>
                    <a:pt x="49984" y="184304"/>
                  </a:lnTo>
                  <a:cubicBezTo>
                    <a:pt x="49984" y="185035"/>
                    <a:pt x="50709" y="185765"/>
                    <a:pt x="51435" y="185765"/>
                  </a:cubicBezTo>
                  <a:lnTo>
                    <a:pt x="81189" y="185765"/>
                  </a:lnTo>
                  <a:cubicBezTo>
                    <a:pt x="82278" y="185765"/>
                    <a:pt x="83004" y="185035"/>
                    <a:pt x="83004" y="184304"/>
                  </a:cubicBezTo>
                  <a:lnTo>
                    <a:pt x="83004" y="164580"/>
                  </a:lnTo>
                  <a:cubicBezTo>
                    <a:pt x="83004" y="163849"/>
                    <a:pt x="82278" y="163119"/>
                    <a:pt x="81189" y="163119"/>
                  </a:cubicBezTo>
                  <a:lnTo>
                    <a:pt x="51435" y="163119"/>
                  </a:lnTo>
                  <a:close/>
                  <a:moveTo>
                    <a:pt x="211773" y="153987"/>
                  </a:moveTo>
                  <a:lnTo>
                    <a:pt x="241890" y="153987"/>
                  </a:lnTo>
                  <a:cubicBezTo>
                    <a:pt x="247333" y="153987"/>
                    <a:pt x="252050" y="158736"/>
                    <a:pt x="252050" y="164580"/>
                  </a:cubicBezTo>
                  <a:lnTo>
                    <a:pt x="252050" y="184304"/>
                  </a:lnTo>
                  <a:cubicBezTo>
                    <a:pt x="252050" y="190148"/>
                    <a:pt x="247333" y="194897"/>
                    <a:pt x="241890" y="194897"/>
                  </a:cubicBezTo>
                  <a:lnTo>
                    <a:pt x="211773" y="194897"/>
                  </a:lnTo>
                  <a:cubicBezTo>
                    <a:pt x="205967" y="194897"/>
                    <a:pt x="201613" y="190148"/>
                    <a:pt x="201613" y="184304"/>
                  </a:cubicBezTo>
                  <a:lnTo>
                    <a:pt x="201613" y="164580"/>
                  </a:lnTo>
                  <a:cubicBezTo>
                    <a:pt x="201613" y="158736"/>
                    <a:pt x="205967" y="153987"/>
                    <a:pt x="211773" y="153987"/>
                  </a:cubicBezTo>
                  <a:close/>
                  <a:moveTo>
                    <a:pt x="131173" y="153987"/>
                  </a:moveTo>
                  <a:lnTo>
                    <a:pt x="160927" y="153987"/>
                  </a:lnTo>
                  <a:cubicBezTo>
                    <a:pt x="166733" y="153987"/>
                    <a:pt x="171087" y="158736"/>
                    <a:pt x="171087" y="164580"/>
                  </a:cubicBezTo>
                  <a:lnTo>
                    <a:pt x="171087" y="184304"/>
                  </a:lnTo>
                  <a:cubicBezTo>
                    <a:pt x="171087" y="190148"/>
                    <a:pt x="166733" y="194897"/>
                    <a:pt x="160927" y="194897"/>
                  </a:cubicBezTo>
                  <a:lnTo>
                    <a:pt x="131173" y="194897"/>
                  </a:lnTo>
                  <a:cubicBezTo>
                    <a:pt x="125367" y="194897"/>
                    <a:pt x="120650" y="190148"/>
                    <a:pt x="120650" y="184304"/>
                  </a:cubicBezTo>
                  <a:lnTo>
                    <a:pt x="120650" y="164580"/>
                  </a:lnTo>
                  <a:cubicBezTo>
                    <a:pt x="120650" y="158736"/>
                    <a:pt x="125367" y="153987"/>
                    <a:pt x="131173" y="153987"/>
                  </a:cubicBezTo>
                  <a:close/>
                  <a:moveTo>
                    <a:pt x="51435" y="153987"/>
                  </a:moveTo>
                  <a:lnTo>
                    <a:pt x="81189" y="153987"/>
                  </a:lnTo>
                  <a:cubicBezTo>
                    <a:pt x="86995" y="153987"/>
                    <a:pt x="91712" y="158736"/>
                    <a:pt x="91712" y="164580"/>
                  </a:cubicBezTo>
                  <a:lnTo>
                    <a:pt x="91712" y="184304"/>
                  </a:lnTo>
                  <a:cubicBezTo>
                    <a:pt x="91712" y="190148"/>
                    <a:pt x="86995" y="194897"/>
                    <a:pt x="81189" y="194897"/>
                  </a:cubicBezTo>
                  <a:lnTo>
                    <a:pt x="51435" y="194897"/>
                  </a:lnTo>
                  <a:cubicBezTo>
                    <a:pt x="45992" y="194897"/>
                    <a:pt x="41275" y="190148"/>
                    <a:pt x="41275" y="184304"/>
                  </a:cubicBezTo>
                  <a:lnTo>
                    <a:pt x="41275" y="164580"/>
                  </a:lnTo>
                  <a:cubicBezTo>
                    <a:pt x="41275" y="158736"/>
                    <a:pt x="45992" y="153987"/>
                    <a:pt x="51435" y="153987"/>
                  </a:cubicBezTo>
                  <a:close/>
                  <a:moveTo>
                    <a:pt x="211773" y="99619"/>
                  </a:moveTo>
                  <a:cubicBezTo>
                    <a:pt x="211047" y="99619"/>
                    <a:pt x="210322" y="100349"/>
                    <a:pt x="210322" y="100714"/>
                  </a:cubicBezTo>
                  <a:lnTo>
                    <a:pt x="210322" y="120804"/>
                  </a:lnTo>
                  <a:cubicBezTo>
                    <a:pt x="210322" y="121535"/>
                    <a:pt x="211047" y="122265"/>
                    <a:pt x="211773" y="122265"/>
                  </a:cubicBezTo>
                  <a:lnTo>
                    <a:pt x="241890" y="122265"/>
                  </a:lnTo>
                  <a:cubicBezTo>
                    <a:pt x="242253" y="122265"/>
                    <a:pt x="242979" y="121535"/>
                    <a:pt x="242979" y="120804"/>
                  </a:cubicBezTo>
                  <a:lnTo>
                    <a:pt x="242979" y="100714"/>
                  </a:lnTo>
                  <a:cubicBezTo>
                    <a:pt x="242979" y="100349"/>
                    <a:pt x="242253" y="99619"/>
                    <a:pt x="241890" y="99619"/>
                  </a:cubicBezTo>
                  <a:lnTo>
                    <a:pt x="211773" y="99619"/>
                  </a:lnTo>
                  <a:close/>
                  <a:moveTo>
                    <a:pt x="131173" y="99619"/>
                  </a:moveTo>
                  <a:cubicBezTo>
                    <a:pt x="130447" y="99619"/>
                    <a:pt x="129721" y="100349"/>
                    <a:pt x="129721" y="100714"/>
                  </a:cubicBezTo>
                  <a:lnTo>
                    <a:pt x="129721" y="120804"/>
                  </a:lnTo>
                  <a:cubicBezTo>
                    <a:pt x="129721" y="121535"/>
                    <a:pt x="130447" y="122265"/>
                    <a:pt x="131173" y="122265"/>
                  </a:cubicBezTo>
                  <a:lnTo>
                    <a:pt x="160927" y="122265"/>
                  </a:lnTo>
                  <a:cubicBezTo>
                    <a:pt x="161653" y="122265"/>
                    <a:pt x="162378" y="121535"/>
                    <a:pt x="162378" y="120804"/>
                  </a:cubicBezTo>
                  <a:lnTo>
                    <a:pt x="162378" y="100714"/>
                  </a:lnTo>
                  <a:cubicBezTo>
                    <a:pt x="162378" y="100349"/>
                    <a:pt x="161653" y="99619"/>
                    <a:pt x="160927" y="99619"/>
                  </a:cubicBezTo>
                  <a:lnTo>
                    <a:pt x="131173" y="99619"/>
                  </a:lnTo>
                  <a:close/>
                  <a:moveTo>
                    <a:pt x="211773" y="90487"/>
                  </a:moveTo>
                  <a:lnTo>
                    <a:pt x="241890" y="90487"/>
                  </a:lnTo>
                  <a:cubicBezTo>
                    <a:pt x="247333" y="90487"/>
                    <a:pt x="252050" y="95236"/>
                    <a:pt x="252050" y="100714"/>
                  </a:cubicBezTo>
                  <a:lnTo>
                    <a:pt x="252050" y="120804"/>
                  </a:lnTo>
                  <a:cubicBezTo>
                    <a:pt x="252050" y="126648"/>
                    <a:pt x="247333" y="131397"/>
                    <a:pt x="241890" y="131397"/>
                  </a:cubicBezTo>
                  <a:lnTo>
                    <a:pt x="211773" y="131397"/>
                  </a:lnTo>
                  <a:cubicBezTo>
                    <a:pt x="205967" y="131397"/>
                    <a:pt x="201613" y="126648"/>
                    <a:pt x="201613" y="120804"/>
                  </a:cubicBezTo>
                  <a:lnTo>
                    <a:pt x="201613" y="100714"/>
                  </a:lnTo>
                  <a:cubicBezTo>
                    <a:pt x="201613" y="95236"/>
                    <a:pt x="205967" y="90487"/>
                    <a:pt x="211773" y="90487"/>
                  </a:cubicBezTo>
                  <a:close/>
                  <a:moveTo>
                    <a:pt x="131173" y="90487"/>
                  </a:moveTo>
                  <a:lnTo>
                    <a:pt x="160927" y="90487"/>
                  </a:lnTo>
                  <a:cubicBezTo>
                    <a:pt x="166733" y="90487"/>
                    <a:pt x="171087" y="95236"/>
                    <a:pt x="171087" y="100714"/>
                  </a:cubicBezTo>
                  <a:lnTo>
                    <a:pt x="171087" y="120804"/>
                  </a:lnTo>
                  <a:cubicBezTo>
                    <a:pt x="171087" y="126648"/>
                    <a:pt x="166733" y="131397"/>
                    <a:pt x="160927" y="131397"/>
                  </a:cubicBezTo>
                  <a:lnTo>
                    <a:pt x="131173" y="131397"/>
                  </a:lnTo>
                  <a:cubicBezTo>
                    <a:pt x="125367" y="131397"/>
                    <a:pt x="120650" y="126648"/>
                    <a:pt x="120650" y="120804"/>
                  </a:cubicBezTo>
                  <a:lnTo>
                    <a:pt x="120650" y="100714"/>
                  </a:lnTo>
                  <a:cubicBezTo>
                    <a:pt x="120650" y="95236"/>
                    <a:pt x="125367" y="90487"/>
                    <a:pt x="131173" y="90487"/>
                  </a:cubicBezTo>
                  <a:close/>
                  <a:moveTo>
                    <a:pt x="9015" y="67796"/>
                  </a:moveTo>
                  <a:lnTo>
                    <a:pt x="9015" y="269381"/>
                  </a:lnTo>
                  <a:cubicBezTo>
                    <a:pt x="9015" y="276954"/>
                    <a:pt x="15146" y="282724"/>
                    <a:pt x="22358" y="282724"/>
                  </a:cubicBezTo>
                  <a:lnTo>
                    <a:pt x="269742" y="282724"/>
                  </a:lnTo>
                  <a:cubicBezTo>
                    <a:pt x="276954" y="282724"/>
                    <a:pt x="283085" y="276954"/>
                    <a:pt x="283085" y="269381"/>
                  </a:cubicBezTo>
                  <a:lnTo>
                    <a:pt x="283085" y="67796"/>
                  </a:lnTo>
                  <a:lnTo>
                    <a:pt x="9015" y="67796"/>
                  </a:lnTo>
                  <a:close/>
                  <a:moveTo>
                    <a:pt x="22358" y="20555"/>
                  </a:moveTo>
                  <a:cubicBezTo>
                    <a:pt x="15146" y="20555"/>
                    <a:pt x="9015" y="26686"/>
                    <a:pt x="9015" y="33898"/>
                  </a:cubicBezTo>
                  <a:lnTo>
                    <a:pt x="9015" y="59141"/>
                  </a:lnTo>
                  <a:lnTo>
                    <a:pt x="283085" y="59141"/>
                  </a:lnTo>
                  <a:lnTo>
                    <a:pt x="283085" y="33898"/>
                  </a:lnTo>
                  <a:cubicBezTo>
                    <a:pt x="283085" y="26686"/>
                    <a:pt x="276954" y="20555"/>
                    <a:pt x="269742" y="20555"/>
                  </a:cubicBezTo>
                  <a:lnTo>
                    <a:pt x="253153" y="20555"/>
                  </a:lnTo>
                  <a:lnTo>
                    <a:pt x="253153" y="28128"/>
                  </a:lnTo>
                  <a:cubicBezTo>
                    <a:pt x="253153" y="30292"/>
                    <a:pt x="251350" y="32455"/>
                    <a:pt x="248826" y="32455"/>
                  </a:cubicBezTo>
                  <a:cubicBezTo>
                    <a:pt x="246302" y="32455"/>
                    <a:pt x="244499" y="30292"/>
                    <a:pt x="244499" y="28128"/>
                  </a:cubicBezTo>
                  <a:lnTo>
                    <a:pt x="244499" y="20555"/>
                  </a:lnTo>
                  <a:lnTo>
                    <a:pt x="211682" y="20555"/>
                  </a:lnTo>
                  <a:lnTo>
                    <a:pt x="211682" y="28128"/>
                  </a:lnTo>
                  <a:cubicBezTo>
                    <a:pt x="211682" y="30292"/>
                    <a:pt x="209519" y="32455"/>
                    <a:pt x="206994" y="32455"/>
                  </a:cubicBezTo>
                  <a:cubicBezTo>
                    <a:pt x="204831" y="32455"/>
                    <a:pt x="203028" y="30292"/>
                    <a:pt x="203028" y="28128"/>
                  </a:cubicBezTo>
                  <a:lnTo>
                    <a:pt x="203028" y="20555"/>
                  </a:lnTo>
                  <a:lnTo>
                    <a:pt x="170211" y="20555"/>
                  </a:lnTo>
                  <a:lnTo>
                    <a:pt x="170211" y="28128"/>
                  </a:lnTo>
                  <a:cubicBezTo>
                    <a:pt x="170211" y="30292"/>
                    <a:pt x="168048" y="32455"/>
                    <a:pt x="165523" y="32455"/>
                  </a:cubicBezTo>
                  <a:cubicBezTo>
                    <a:pt x="163359" y="32455"/>
                    <a:pt x="161196" y="30292"/>
                    <a:pt x="161196" y="28128"/>
                  </a:cubicBezTo>
                  <a:lnTo>
                    <a:pt x="161196" y="20555"/>
                  </a:lnTo>
                  <a:lnTo>
                    <a:pt x="128380" y="20555"/>
                  </a:lnTo>
                  <a:lnTo>
                    <a:pt x="128380" y="28128"/>
                  </a:lnTo>
                  <a:cubicBezTo>
                    <a:pt x="128380" y="30292"/>
                    <a:pt x="126577" y="32455"/>
                    <a:pt x="124052" y="32455"/>
                  </a:cubicBezTo>
                  <a:cubicBezTo>
                    <a:pt x="121889" y="32455"/>
                    <a:pt x="119725" y="30292"/>
                    <a:pt x="119725" y="28128"/>
                  </a:cubicBezTo>
                  <a:lnTo>
                    <a:pt x="119725" y="20555"/>
                  </a:lnTo>
                  <a:lnTo>
                    <a:pt x="86909" y="20555"/>
                  </a:lnTo>
                  <a:lnTo>
                    <a:pt x="86909" y="28128"/>
                  </a:lnTo>
                  <a:cubicBezTo>
                    <a:pt x="86909" y="30292"/>
                    <a:pt x="85106" y="32455"/>
                    <a:pt x="82581" y="32455"/>
                  </a:cubicBezTo>
                  <a:cubicBezTo>
                    <a:pt x="80057" y="32455"/>
                    <a:pt x="78254" y="30292"/>
                    <a:pt x="78254" y="28128"/>
                  </a:cubicBezTo>
                  <a:lnTo>
                    <a:pt x="78254" y="20555"/>
                  </a:lnTo>
                  <a:lnTo>
                    <a:pt x="45438" y="20555"/>
                  </a:lnTo>
                  <a:lnTo>
                    <a:pt x="45438" y="28128"/>
                  </a:lnTo>
                  <a:cubicBezTo>
                    <a:pt x="45438" y="30292"/>
                    <a:pt x="43635" y="32455"/>
                    <a:pt x="41110" y="32455"/>
                  </a:cubicBezTo>
                  <a:cubicBezTo>
                    <a:pt x="38586" y="32455"/>
                    <a:pt x="36422" y="30292"/>
                    <a:pt x="36422" y="28128"/>
                  </a:cubicBezTo>
                  <a:lnTo>
                    <a:pt x="36422" y="20555"/>
                  </a:lnTo>
                  <a:lnTo>
                    <a:pt x="22358" y="20555"/>
                  </a:lnTo>
                  <a:close/>
                  <a:moveTo>
                    <a:pt x="41110" y="0"/>
                  </a:moveTo>
                  <a:cubicBezTo>
                    <a:pt x="43635" y="0"/>
                    <a:pt x="45438" y="1803"/>
                    <a:pt x="45438" y="4327"/>
                  </a:cubicBezTo>
                  <a:lnTo>
                    <a:pt x="45438" y="11900"/>
                  </a:lnTo>
                  <a:lnTo>
                    <a:pt x="78254" y="11900"/>
                  </a:lnTo>
                  <a:lnTo>
                    <a:pt x="78254" y="4327"/>
                  </a:lnTo>
                  <a:cubicBezTo>
                    <a:pt x="78254" y="1803"/>
                    <a:pt x="80057" y="0"/>
                    <a:pt x="82581" y="0"/>
                  </a:cubicBezTo>
                  <a:cubicBezTo>
                    <a:pt x="85106" y="0"/>
                    <a:pt x="86909" y="1803"/>
                    <a:pt x="86909" y="4327"/>
                  </a:cubicBezTo>
                  <a:lnTo>
                    <a:pt x="86909" y="11900"/>
                  </a:lnTo>
                  <a:lnTo>
                    <a:pt x="119725" y="11900"/>
                  </a:lnTo>
                  <a:lnTo>
                    <a:pt x="119725" y="4327"/>
                  </a:lnTo>
                  <a:cubicBezTo>
                    <a:pt x="119725" y="1803"/>
                    <a:pt x="121889" y="0"/>
                    <a:pt x="124052" y="0"/>
                  </a:cubicBezTo>
                  <a:cubicBezTo>
                    <a:pt x="126577" y="0"/>
                    <a:pt x="128380" y="1803"/>
                    <a:pt x="128380" y="4327"/>
                  </a:cubicBezTo>
                  <a:lnTo>
                    <a:pt x="128380" y="11900"/>
                  </a:lnTo>
                  <a:lnTo>
                    <a:pt x="161196" y="11900"/>
                  </a:lnTo>
                  <a:lnTo>
                    <a:pt x="161196" y="4327"/>
                  </a:lnTo>
                  <a:cubicBezTo>
                    <a:pt x="161196" y="1803"/>
                    <a:pt x="163359" y="0"/>
                    <a:pt x="165523" y="0"/>
                  </a:cubicBezTo>
                  <a:cubicBezTo>
                    <a:pt x="168048" y="0"/>
                    <a:pt x="170211" y="1803"/>
                    <a:pt x="170211" y="4327"/>
                  </a:cubicBezTo>
                  <a:lnTo>
                    <a:pt x="170211" y="11900"/>
                  </a:lnTo>
                  <a:lnTo>
                    <a:pt x="203028" y="11900"/>
                  </a:lnTo>
                  <a:lnTo>
                    <a:pt x="203028" y="4327"/>
                  </a:lnTo>
                  <a:cubicBezTo>
                    <a:pt x="203028" y="1803"/>
                    <a:pt x="204831" y="0"/>
                    <a:pt x="206994" y="0"/>
                  </a:cubicBezTo>
                  <a:cubicBezTo>
                    <a:pt x="209519" y="0"/>
                    <a:pt x="211682" y="1803"/>
                    <a:pt x="211682" y="4327"/>
                  </a:cubicBezTo>
                  <a:lnTo>
                    <a:pt x="211682" y="11900"/>
                  </a:lnTo>
                  <a:lnTo>
                    <a:pt x="244499" y="11900"/>
                  </a:lnTo>
                  <a:lnTo>
                    <a:pt x="244499" y="4327"/>
                  </a:lnTo>
                  <a:cubicBezTo>
                    <a:pt x="244499" y="1803"/>
                    <a:pt x="246302" y="0"/>
                    <a:pt x="248826" y="0"/>
                  </a:cubicBezTo>
                  <a:cubicBezTo>
                    <a:pt x="251350" y="0"/>
                    <a:pt x="253153" y="1803"/>
                    <a:pt x="253153" y="4327"/>
                  </a:cubicBezTo>
                  <a:lnTo>
                    <a:pt x="253153" y="11900"/>
                  </a:lnTo>
                  <a:lnTo>
                    <a:pt x="269742" y="11900"/>
                  </a:lnTo>
                  <a:cubicBezTo>
                    <a:pt x="281642" y="11900"/>
                    <a:pt x="291740" y="21637"/>
                    <a:pt x="291740" y="33898"/>
                  </a:cubicBezTo>
                  <a:lnTo>
                    <a:pt x="291740" y="269381"/>
                  </a:lnTo>
                  <a:cubicBezTo>
                    <a:pt x="291740" y="281642"/>
                    <a:pt x="281642" y="291740"/>
                    <a:pt x="269742" y="291740"/>
                  </a:cubicBezTo>
                  <a:lnTo>
                    <a:pt x="22358" y="291740"/>
                  </a:lnTo>
                  <a:cubicBezTo>
                    <a:pt x="10097" y="291740"/>
                    <a:pt x="0" y="281642"/>
                    <a:pt x="0" y="269381"/>
                  </a:cubicBezTo>
                  <a:lnTo>
                    <a:pt x="0" y="33898"/>
                  </a:lnTo>
                  <a:cubicBezTo>
                    <a:pt x="0" y="21637"/>
                    <a:pt x="10097" y="11900"/>
                    <a:pt x="22358" y="11900"/>
                  </a:cubicBezTo>
                  <a:lnTo>
                    <a:pt x="36422" y="11900"/>
                  </a:lnTo>
                  <a:lnTo>
                    <a:pt x="36422" y="4327"/>
                  </a:lnTo>
                  <a:cubicBezTo>
                    <a:pt x="36422" y="1803"/>
                    <a:pt x="38586" y="0"/>
                    <a:pt x="41110" y="0"/>
                  </a:cubicBezTo>
                  <a:close/>
                </a:path>
              </a:pathLst>
            </a:custGeom>
            <a:solidFill>
              <a:srgbClr val="004D67"/>
            </a:solidFill>
            <a:ln>
              <a:noFill/>
            </a:ln>
            <a:effectLst/>
          </p:spPr>
          <p:txBody>
            <a:bodyPr anchor="ctr"/>
            <a:lstStyle/>
            <a:p>
              <a:endParaRPr lang="en-US" sz="506" dirty="0">
                <a:latin typeface="Arial" panose="020B0604020202020204" pitchFamily="34" charset="0"/>
              </a:endParaRPr>
            </a:p>
          </p:txBody>
        </p:sp>
      </p:grpSp>
      <p:grpSp>
        <p:nvGrpSpPr>
          <p:cNvPr id="96" name="Group 95">
            <a:extLst>
              <a:ext uri="{FF2B5EF4-FFF2-40B4-BE49-F238E27FC236}">
                <a16:creationId xmlns:a16="http://schemas.microsoft.com/office/drawing/2014/main" id="{E119E1B1-66AB-49DE-910A-A8DD51A110D2}"/>
              </a:ext>
            </a:extLst>
          </p:cNvPr>
          <p:cNvGrpSpPr/>
          <p:nvPr/>
        </p:nvGrpSpPr>
        <p:grpSpPr>
          <a:xfrm>
            <a:off x="3010963" y="3537722"/>
            <a:ext cx="426911" cy="426911"/>
            <a:chOff x="2886561" y="2976651"/>
            <a:chExt cx="1043910" cy="1043910"/>
          </a:xfrm>
        </p:grpSpPr>
        <p:sp>
          <p:nvSpPr>
            <p:cNvPr id="97" name="Freeform 233">
              <a:extLst>
                <a:ext uri="{FF2B5EF4-FFF2-40B4-BE49-F238E27FC236}">
                  <a16:creationId xmlns:a16="http://schemas.microsoft.com/office/drawing/2014/main" id="{E5277748-936F-4467-95E4-ADF900C56621}"/>
                </a:ext>
              </a:extLst>
            </p:cNvPr>
            <p:cNvSpPr>
              <a:spLocks noChangeArrowheads="1"/>
            </p:cNvSpPr>
            <p:nvPr/>
          </p:nvSpPr>
          <p:spPr bwMode="auto">
            <a:xfrm>
              <a:off x="2886561"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98" name="Freeform 961">
              <a:extLst>
                <a:ext uri="{FF2B5EF4-FFF2-40B4-BE49-F238E27FC236}">
                  <a16:creationId xmlns:a16="http://schemas.microsoft.com/office/drawing/2014/main" id="{7F0B20CA-6E7E-4A25-8070-FC7A9BDA1A73}"/>
                </a:ext>
              </a:extLst>
            </p:cNvPr>
            <p:cNvSpPr>
              <a:spLocks noChangeArrowheads="1"/>
            </p:cNvSpPr>
            <p:nvPr/>
          </p:nvSpPr>
          <p:spPr bwMode="auto">
            <a:xfrm>
              <a:off x="3072210" y="3144711"/>
              <a:ext cx="667512" cy="667512"/>
            </a:xfrm>
            <a:custGeom>
              <a:avLst/>
              <a:gdLst>
                <a:gd name="T0" fmla="*/ 185001 w 296503"/>
                <a:gd name="T1" fmla="*/ 3171515 h 296143"/>
                <a:gd name="T2" fmla="*/ 1617653 w 296503"/>
                <a:gd name="T3" fmla="*/ 2015009 h 296143"/>
                <a:gd name="T4" fmla="*/ 2272978 w 296503"/>
                <a:gd name="T5" fmla="*/ 1451331 h 296143"/>
                <a:gd name="T6" fmla="*/ 2272978 w 296503"/>
                <a:gd name="T7" fmla="*/ 1552329 h 296143"/>
                <a:gd name="T8" fmla="*/ 1578239 w 296503"/>
                <a:gd name="T9" fmla="*/ 1501830 h 296143"/>
                <a:gd name="T10" fmla="*/ 969972 w 296503"/>
                <a:gd name="T11" fmla="*/ 1451331 h 296143"/>
                <a:gd name="T12" fmla="*/ 1348864 w 296503"/>
                <a:gd name="T13" fmla="*/ 1501830 h 296143"/>
                <a:gd name="T14" fmla="*/ 969972 w 296503"/>
                <a:gd name="T15" fmla="*/ 1552329 h 296143"/>
                <a:gd name="T16" fmla="*/ 969972 w 296503"/>
                <a:gd name="T17" fmla="*/ 1451331 h 296143"/>
                <a:gd name="T18" fmla="*/ 2089970 w 296503"/>
                <a:gd name="T19" fmla="*/ 2269342 h 296143"/>
                <a:gd name="T20" fmla="*/ 3136918 w 296503"/>
                <a:gd name="T21" fmla="*/ 1418828 h 296143"/>
                <a:gd name="T22" fmla="*/ 94476 w 296503"/>
                <a:gd name="T23" fmla="*/ 3115889 h 296143"/>
                <a:gd name="T24" fmla="*/ 94476 w 296503"/>
                <a:gd name="T25" fmla="*/ 1418828 h 296143"/>
                <a:gd name="T26" fmla="*/ 2272962 w 296503"/>
                <a:gd name="T27" fmla="*/ 995453 h 296143"/>
                <a:gd name="T28" fmla="*/ 2272962 w 296503"/>
                <a:gd name="T29" fmla="*/ 1096615 h 296143"/>
                <a:gd name="T30" fmla="*/ 1907753 w 296503"/>
                <a:gd name="T31" fmla="*/ 1048048 h 296143"/>
                <a:gd name="T32" fmla="*/ 970067 w 296503"/>
                <a:gd name="T33" fmla="*/ 995453 h 296143"/>
                <a:gd name="T34" fmla="*/ 1678387 w 296503"/>
                <a:gd name="T35" fmla="*/ 1048048 h 296143"/>
                <a:gd name="T36" fmla="*/ 970067 w 296503"/>
                <a:gd name="T37" fmla="*/ 1096615 h 296143"/>
                <a:gd name="T38" fmla="*/ 970067 w 296503"/>
                <a:gd name="T39" fmla="*/ 995453 h 296143"/>
                <a:gd name="T40" fmla="*/ 2648860 w 296503"/>
                <a:gd name="T41" fmla="*/ 1693069 h 296143"/>
                <a:gd name="T42" fmla="*/ 2648860 w 296503"/>
                <a:gd name="T43" fmla="*/ 941899 h 296143"/>
                <a:gd name="T44" fmla="*/ 125936 w 296503"/>
                <a:gd name="T45" fmla="*/ 1315507 h 296143"/>
                <a:gd name="T46" fmla="*/ 586430 w 296503"/>
                <a:gd name="T47" fmla="*/ 941899 h 296143"/>
                <a:gd name="T48" fmla="*/ 684832 w 296503"/>
                <a:gd name="T49" fmla="*/ 1772549 h 296143"/>
                <a:gd name="T50" fmla="*/ 1586160 w 296503"/>
                <a:gd name="T51" fmla="*/ 1911661 h 296143"/>
                <a:gd name="T52" fmla="*/ 2011263 w 296503"/>
                <a:gd name="T53" fmla="*/ 2205759 h 296143"/>
                <a:gd name="T54" fmla="*/ 2550468 w 296503"/>
                <a:gd name="T55" fmla="*/ 627943 h 296143"/>
                <a:gd name="T56" fmla="*/ 1617653 w 296503"/>
                <a:gd name="T57" fmla="*/ 111286 h 296143"/>
                <a:gd name="T58" fmla="*/ 2133258 w 296503"/>
                <a:gd name="T59" fmla="*/ 528582 h 296143"/>
                <a:gd name="T60" fmla="*/ 1586160 w 296503"/>
                <a:gd name="T61" fmla="*/ 11934 h 296143"/>
                <a:gd name="T62" fmla="*/ 2290714 w 296503"/>
                <a:gd name="T63" fmla="*/ 528582 h 296143"/>
                <a:gd name="T64" fmla="*/ 2648860 w 296503"/>
                <a:gd name="T65" fmla="*/ 576273 h 296143"/>
                <a:gd name="T66" fmla="*/ 3219583 w 296503"/>
                <a:gd name="T67" fmla="*/ 1275768 h 296143"/>
                <a:gd name="T68" fmla="*/ 3239249 w 296503"/>
                <a:gd name="T69" fmla="*/ 3219210 h 296143"/>
                <a:gd name="T70" fmla="*/ 47214 w 296503"/>
                <a:gd name="T71" fmla="*/ 3270876 h 296143"/>
                <a:gd name="T72" fmla="*/ 0 w 296503"/>
                <a:gd name="T73" fmla="*/ 1315507 h 296143"/>
                <a:gd name="T74" fmla="*/ 586430 w 296503"/>
                <a:gd name="T75" fmla="*/ 818709 h 296143"/>
                <a:gd name="T76" fmla="*/ 637614 w 296503"/>
                <a:gd name="T77" fmla="*/ 528582 h 296143"/>
                <a:gd name="T78" fmla="*/ 1586160 w 296503"/>
                <a:gd name="T79" fmla="*/ 11934 h 2961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96503" h="296143">
                  <a:moveTo>
                    <a:pt x="148071" y="182436"/>
                  </a:moveTo>
                  <a:lnTo>
                    <a:pt x="16932" y="287147"/>
                  </a:lnTo>
                  <a:lnTo>
                    <a:pt x="278850" y="287147"/>
                  </a:lnTo>
                  <a:lnTo>
                    <a:pt x="148071" y="182436"/>
                  </a:lnTo>
                  <a:close/>
                  <a:moveTo>
                    <a:pt x="149134" y="131403"/>
                  </a:moveTo>
                  <a:lnTo>
                    <a:pt x="208055" y="131403"/>
                  </a:lnTo>
                  <a:cubicBezTo>
                    <a:pt x="210570" y="131403"/>
                    <a:pt x="212366" y="133308"/>
                    <a:pt x="212366" y="135975"/>
                  </a:cubicBezTo>
                  <a:cubicBezTo>
                    <a:pt x="212366" y="138642"/>
                    <a:pt x="210570" y="140547"/>
                    <a:pt x="208055" y="140547"/>
                  </a:cubicBezTo>
                  <a:lnTo>
                    <a:pt x="149134" y="140547"/>
                  </a:lnTo>
                  <a:cubicBezTo>
                    <a:pt x="146619" y="140547"/>
                    <a:pt x="144463" y="138642"/>
                    <a:pt x="144463" y="135975"/>
                  </a:cubicBezTo>
                  <a:cubicBezTo>
                    <a:pt x="144463" y="133308"/>
                    <a:pt x="146619" y="131403"/>
                    <a:pt x="149134" y="131403"/>
                  </a:cubicBezTo>
                  <a:close/>
                  <a:moveTo>
                    <a:pt x="88786" y="131403"/>
                  </a:moveTo>
                  <a:lnTo>
                    <a:pt x="119177" y="131403"/>
                  </a:lnTo>
                  <a:cubicBezTo>
                    <a:pt x="121680" y="131403"/>
                    <a:pt x="123468" y="133308"/>
                    <a:pt x="123468" y="135975"/>
                  </a:cubicBezTo>
                  <a:cubicBezTo>
                    <a:pt x="123468" y="138642"/>
                    <a:pt x="121680" y="140547"/>
                    <a:pt x="119177" y="140547"/>
                  </a:cubicBezTo>
                  <a:lnTo>
                    <a:pt x="88786" y="140547"/>
                  </a:lnTo>
                  <a:cubicBezTo>
                    <a:pt x="86283" y="140547"/>
                    <a:pt x="84138" y="138642"/>
                    <a:pt x="84138" y="135975"/>
                  </a:cubicBezTo>
                  <a:cubicBezTo>
                    <a:pt x="84138" y="133308"/>
                    <a:pt x="86283" y="131403"/>
                    <a:pt x="88786" y="131403"/>
                  </a:cubicBezTo>
                  <a:close/>
                  <a:moveTo>
                    <a:pt x="287136" y="128460"/>
                  </a:moveTo>
                  <a:lnTo>
                    <a:pt x="191304" y="205465"/>
                  </a:lnTo>
                  <a:lnTo>
                    <a:pt x="287136" y="282110"/>
                  </a:lnTo>
                  <a:lnTo>
                    <a:pt x="287136" y="128460"/>
                  </a:lnTo>
                  <a:close/>
                  <a:moveTo>
                    <a:pt x="8646" y="128460"/>
                  </a:moveTo>
                  <a:lnTo>
                    <a:pt x="8646" y="282110"/>
                  </a:lnTo>
                  <a:lnTo>
                    <a:pt x="104839" y="205465"/>
                  </a:lnTo>
                  <a:lnTo>
                    <a:pt x="8646" y="128460"/>
                  </a:lnTo>
                  <a:close/>
                  <a:moveTo>
                    <a:pt x="178938" y="90128"/>
                  </a:moveTo>
                  <a:lnTo>
                    <a:pt x="208053" y="90128"/>
                  </a:lnTo>
                  <a:cubicBezTo>
                    <a:pt x="210569" y="90128"/>
                    <a:pt x="212366" y="92326"/>
                    <a:pt x="212366" y="94890"/>
                  </a:cubicBezTo>
                  <a:cubicBezTo>
                    <a:pt x="212366" y="97455"/>
                    <a:pt x="210569" y="99287"/>
                    <a:pt x="208053" y="99287"/>
                  </a:cubicBezTo>
                  <a:lnTo>
                    <a:pt x="178938" y="99287"/>
                  </a:lnTo>
                  <a:cubicBezTo>
                    <a:pt x="176782" y="99287"/>
                    <a:pt x="174625" y="97455"/>
                    <a:pt x="174625" y="94890"/>
                  </a:cubicBezTo>
                  <a:cubicBezTo>
                    <a:pt x="174625" y="92326"/>
                    <a:pt x="176782" y="90128"/>
                    <a:pt x="178938" y="90128"/>
                  </a:cubicBezTo>
                  <a:close/>
                  <a:moveTo>
                    <a:pt x="88795" y="90128"/>
                  </a:moveTo>
                  <a:lnTo>
                    <a:pt x="148973" y="90128"/>
                  </a:lnTo>
                  <a:cubicBezTo>
                    <a:pt x="151481" y="90128"/>
                    <a:pt x="153630" y="92326"/>
                    <a:pt x="153630" y="94890"/>
                  </a:cubicBezTo>
                  <a:cubicBezTo>
                    <a:pt x="153630" y="97455"/>
                    <a:pt x="151481" y="99287"/>
                    <a:pt x="148973" y="99287"/>
                  </a:cubicBezTo>
                  <a:lnTo>
                    <a:pt x="88795" y="99287"/>
                  </a:lnTo>
                  <a:cubicBezTo>
                    <a:pt x="86287" y="99287"/>
                    <a:pt x="84138" y="97455"/>
                    <a:pt x="84138" y="94890"/>
                  </a:cubicBezTo>
                  <a:cubicBezTo>
                    <a:pt x="84138" y="92326"/>
                    <a:pt x="86287" y="90128"/>
                    <a:pt x="88795" y="90128"/>
                  </a:cubicBezTo>
                  <a:close/>
                  <a:moveTo>
                    <a:pt x="242462" y="85280"/>
                  </a:moveTo>
                  <a:lnTo>
                    <a:pt x="242462" y="153289"/>
                  </a:lnTo>
                  <a:lnTo>
                    <a:pt x="284614" y="119105"/>
                  </a:lnTo>
                  <a:lnTo>
                    <a:pt x="242462" y="85280"/>
                  </a:lnTo>
                  <a:close/>
                  <a:moveTo>
                    <a:pt x="53680" y="85280"/>
                  </a:moveTo>
                  <a:lnTo>
                    <a:pt x="11528" y="119105"/>
                  </a:lnTo>
                  <a:lnTo>
                    <a:pt x="53680" y="153289"/>
                  </a:lnTo>
                  <a:lnTo>
                    <a:pt x="53680" y="85280"/>
                  </a:lnTo>
                  <a:close/>
                  <a:moveTo>
                    <a:pt x="62687" y="56853"/>
                  </a:moveTo>
                  <a:lnTo>
                    <a:pt x="62687" y="160486"/>
                  </a:lnTo>
                  <a:lnTo>
                    <a:pt x="112044" y="199708"/>
                  </a:lnTo>
                  <a:lnTo>
                    <a:pt x="145189" y="173080"/>
                  </a:lnTo>
                  <a:cubicBezTo>
                    <a:pt x="146991" y="172001"/>
                    <a:pt x="149152" y="172001"/>
                    <a:pt x="150954" y="173080"/>
                  </a:cubicBezTo>
                  <a:lnTo>
                    <a:pt x="184099" y="199708"/>
                  </a:lnTo>
                  <a:lnTo>
                    <a:pt x="233456" y="160126"/>
                  </a:lnTo>
                  <a:lnTo>
                    <a:pt x="233456" y="56853"/>
                  </a:lnTo>
                  <a:lnTo>
                    <a:pt x="62687" y="56853"/>
                  </a:lnTo>
                  <a:close/>
                  <a:moveTo>
                    <a:pt x="148071" y="10075"/>
                  </a:moveTo>
                  <a:lnTo>
                    <a:pt x="100876" y="47858"/>
                  </a:lnTo>
                  <a:lnTo>
                    <a:pt x="195267" y="47858"/>
                  </a:lnTo>
                  <a:lnTo>
                    <a:pt x="148071" y="10075"/>
                  </a:lnTo>
                  <a:close/>
                  <a:moveTo>
                    <a:pt x="145189" y="1079"/>
                  </a:moveTo>
                  <a:cubicBezTo>
                    <a:pt x="146991" y="-360"/>
                    <a:pt x="149152" y="-360"/>
                    <a:pt x="150954" y="1079"/>
                  </a:cubicBezTo>
                  <a:lnTo>
                    <a:pt x="209678" y="47858"/>
                  </a:lnTo>
                  <a:lnTo>
                    <a:pt x="238139" y="47858"/>
                  </a:lnTo>
                  <a:cubicBezTo>
                    <a:pt x="240301" y="47858"/>
                    <a:pt x="242462" y="49657"/>
                    <a:pt x="242462" y="52176"/>
                  </a:cubicBezTo>
                  <a:lnTo>
                    <a:pt x="242462" y="74125"/>
                  </a:lnTo>
                  <a:lnTo>
                    <a:pt x="294702" y="115506"/>
                  </a:lnTo>
                  <a:cubicBezTo>
                    <a:pt x="295782" y="116586"/>
                    <a:pt x="296503" y="117665"/>
                    <a:pt x="296503" y="119105"/>
                  </a:cubicBezTo>
                  <a:lnTo>
                    <a:pt x="296503" y="291465"/>
                  </a:lnTo>
                  <a:cubicBezTo>
                    <a:pt x="296503" y="293984"/>
                    <a:pt x="294341" y="296143"/>
                    <a:pt x="291819" y="296143"/>
                  </a:cubicBezTo>
                  <a:lnTo>
                    <a:pt x="4323" y="296143"/>
                  </a:lnTo>
                  <a:cubicBezTo>
                    <a:pt x="1801" y="296143"/>
                    <a:pt x="0" y="293984"/>
                    <a:pt x="0" y="291465"/>
                  </a:cubicBezTo>
                  <a:lnTo>
                    <a:pt x="0" y="119105"/>
                  </a:lnTo>
                  <a:cubicBezTo>
                    <a:pt x="0" y="117665"/>
                    <a:pt x="720" y="116586"/>
                    <a:pt x="1441" y="115506"/>
                  </a:cubicBezTo>
                  <a:lnTo>
                    <a:pt x="53680" y="74125"/>
                  </a:lnTo>
                  <a:lnTo>
                    <a:pt x="53680" y="52176"/>
                  </a:lnTo>
                  <a:cubicBezTo>
                    <a:pt x="53680" y="49657"/>
                    <a:pt x="55842" y="47858"/>
                    <a:pt x="58364" y="47858"/>
                  </a:cubicBezTo>
                  <a:lnTo>
                    <a:pt x="86825" y="47858"/>
                  </a:lnTo>
                  <a:lnTo>
                    <a:pt x="145189" y="1079"/>
                  </a:lnTo>
                  <a:close/>
                </a:path>
              </a:pathLst>
            </a:custGeom>
            <a:solidFill>
              <a:srgbClr val="00B3B4"/>
            </a:solidFill>
            <a:ln>
              <a:noFill/>
            </a:ln>
            <a:effectLst/>
          </p:spPr>
          <p:txBody>
            <a:bodyPr anchor="ctr"/>
            <a:lstStyle/>
            <a:p>
              <a:endParaRPr lang="en-US" sz="506" dirty="0">
                <a:latin typeface="Arial" panose="020B0604020202020204" pitchFamily="34" charset="0"/>
              </a:endParaRPr>
            </a:p>
          </p:txBody>
        </p:sp>
      </p:grpSp>
      <p:sp>
        <p:nvSpPr>
          <p:cNvPr id="67" name="Rectangle 66">
            <a:extLst>
              <a:ext uri="{FF2B5EF4-FFF2-40B4-BE49-F238E27FC236}">
                <a16:creationId xmlns:a16="http://schemas.microsoft.com/office/drawing/2014/main" id="{85041233-DB69-45E3-B5B3-CCB4CB929098}"/>
              </a:ext>
            </a:extLst>
          </p:cNvPr>
          <p:cNvSpPr/>
          <p:nvPr/>
        </p:nvSpPr>
        <p:spPr>
          <a:xfrm>
            <a:off x="1034083" y="2842435"/>
            <a:ext cx="1160810" cy="216982"/>
          </a:xfrm>
          <a:prstGeom prst="rect">
            <a:avLst/>
          </a:prstGeom>
        </p:spPr>
        <p:txBody>
          <a:bodyPr wrap="square">
            <a:spAutoFit/>
          </a:bodyPr>
          <a:lstStyle/>
          <a:p>
            <a:pPr algn="ctr" defTabSz="425054">
              <a:lnSpc>
                <a:spcPct val="90000"/>
              </a:lnSpc>
              <a:spcBef>
                <a:spcPct val="0"/>
              </a:spcBef>
              <a:spcAft>
                <a:spcPct val="35000"/>
              </a:spcAft>
            </a:pPr>
            <a:r>
              <a:rPr lang="en-US" sz="900" dirty="0"/>
              <a:t>Shopping</a:t>
            </a:r>
          </a:p>
        </p:txBody>
      </p:sp>
      <p:sp>
        <p:nvSpPr>
          <p:cNvPr id="112" name="Rectangle 111">
            <a:extLst>
              <a:ext uri="{FF2B5EF4-FFF2-40B4-BE49-F238E27FC236}">
                <a16:creationId xmlns:a16="http://schemas.microsoft.com/office/drawing/2014/main" id="{316B2E88-B148-4329-88EF-6410B1643B2E}"/>
              </a:ext>
            </a:extLst>
          </p:cNvPr>
          <p:cNvSpPr/>
          <p:nvPr/>
        </p:nvSpPr>
        <p:spPr>
          <a:xfrm>
            <a:off x="6491308" y="2740856"/>
            <a:ext cx="959348" cy="466281"/>
          </a:xfrm>
          <a:prstGeom prst="rect">
            <a:avLst/>
          </a:prstGeom>
        </p:spPr>
        <p:txBody>
          <a:bodyPr wrap="square">
            <a:spAutoFit/>
          </a:bodyPr>
          <a:lstStyle/>
          <a:p>
            <a:pPr algn="ctr" defTabSz="425054">
              <a:lnSpc>
                <a:spcPct val="90000"/>
              </a:lnSpc>
              <a:spcBef>
                <a:spcPct val="0"/>
              </a:spcBef>
              <a:spcAft>
                <a:spcPct val="35000"/>
              </a:spcAft>
            </a:pPr>
            <a:r>
              <a:rPr lang="en-US" sz="900" dirty="0"/>
              <a:t>Post-Care Communications</a:t>
            </a:r>
          </a:p>
        </p:txBody>
      </p:sp>
      <p:sp>
        <p:nvSpPr>
          <p:cNvPr id="113" name="Rectangle 112">
            <a:extLst>
              <a:ext uri="{FF2B5EF4-FFF2-40B4-BE49-F238E27FC236}">
                <a16:creationId xmlns:a16="http://schemas.microsoft.com/office/drawing/2014/main" id="{60775FF9-7D74-4200-9DBB-05AD672C7327}"/>
              </a:ext>
            </a:extLst>
          </p:cNvPr>
          <p:cNvSpPr/>
          <p:nvPr/>
        </p:nvSpPr>
        <p:spPr>
          <a:xfrm>
            <a:off x="3855555" y="4156240"/>
            <a:ext cx="879871" cy="466281"/>
          </a:xfrm>
          <a:prstGeom prst="rect">
            <a:avLst/>
          </a:prstGeom>
        </p:spPr>
        <p:txBody>
          <a:bodyPr wrap="square">
            <a:spAutoFit/>
          </a:bodyPr>
          <a:lstStyle/>
          <a:p>
            <a:pPr algn="ctr" defTabSz="425054">
              <a:lnSpc>
                <a:spcPct val="90000"/>
              </a:lnSpc>
              <a:spcBef>
                <a:spcPct val="0"/>
              </a:spcBef>
              <a:spcAft>
                <a:spcPct val="35000"/>
              </a:spcAft>
            </a:pPr>
            <a:r>
              <a:rPr lang="en-US" sz="900" dirty="0"/>
              <a:t>Digital Forms, Assessments + eSignatures</a:t>
            </a:r>
          </a:p>
        </p:txBody>
      </p:sp>
      <p:cxnSp>
        <p:nvCxnSpPr>
          <p:cNvPr id="18" name="Straight Connector 17">
            <a:extLst>
              <a:ext uri="{FF2B5EF4-FFF2-40B4-BE49-F238E27FC236}">
                <a16:creationId xmlns:a16="http://schemas.microsoft.com/office/drawing/2014/main" id="{6DCCE272-E298-4AED-81DD-599219C658E2}"/>
              </a:ext>
            </a:extLst>
          </p:cNvPr>
          <p:cNvCxnSpPr/>
          <p:nvPr/>
        </p:nvCxnSpPr>
        <p:spPr>
          <a:xfrm>
            <a:off x="1972007" y="4457474"/>
            <a:ext cx="266810"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41E797D-7606-4C18-AC46-8F7E41CAB64A}"/>
              </a:ext>
            </a:extLst>
          </p:cNvPr>
          <p:cNvCxnSpPr/>
          <p:nvPr/>
        </p:nvCxnSpPr>
        <p:spPr>
          <a:xfrm>
            <a:off x="2470023" y="2777096"/>
            <a:ext cx="432054"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140D497-9EE3-4986-926C-2C9C95C0B7B3}"/>
              </a:ext>
            </a:extLst>
          </p:cNvPr>
          <p:cNvCxnSpPr>
            <a:cxnSpLocks/>
          </p:cNvCxnSpPr>
          <p:nvPr/>
        </p:nvCxnSpPr>
        <p:spPr>
          <a:xfrm>
            <a:off x="5058468" y="5334000"/>
            <a:ext cx="748113"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DC4CEC5A-5813-D642-AEFF-F9BBA70A791D}"/>
              </a:ext>
            </a:extLst>
          </p:cNvPr>
          <p:cNvSpPr/>
          <p:nvPr/>
        </p:nvSpPr>
        <p:spPr>
          <a:xfrm rot="10800000">
            <a:off x="3276650" y="3145262"/>
            <a:ext cx="961892" cy="829218"/>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85" name="Group 84">
            <a:extLst>
              <a:ext uri="{FF2B5EF4-FFF2-40B4-BE49-F238E27FC236}">
                <a16:creationId xmlns:a16="http://schemas.microsoft.com/office/drawing/2014/main" id="{165ED019-631D-44A0-8F7C-D15F04636557}"/>
              </a:ext>
            </a:extLst>
          </p:cNvPr>
          <p:cNvGrpSpPr/>
          <p:nvPr/>
        </p:nvGrpSpPr>
        <p:grpSpPr>
          <a:xfrm>
            <a:off x="3546415" y="3230509"/>
            <a:ext cx="426911" cy="426911"/>
            <a:chOff x="6747810" y="2976651"/>
            <a:chExt cx="1043910" cy="1043910"/>
          </a:xfrm>
        </p:grpSpPr>
        <p:sp>
          <p:nvSpPr>
            <p:cNvPr id="86" name="Freeform 233">
              <a:extLst>
                <a:ext uri="{FF2B5EF4-FFF2-40B4-BE49-F238E27FC236}">
                  <a16:creationId xmlns:a16="http://schemas.microsoft.com/office/drawing/2014/main" id="{41086FC7-6157-4F14-B93D-942117AF6E16}"/>
                </a:ext>
              </a:extLst>
            </p:cNvPr>
            <p:cNvSpPr>
              <a:spLocks noChangeArrowheads="1"/>
            </p:cNvSpPr>
            <p:nvPr/>
          </p:nvSpPr>
          <p:spPr bwMode="auto">
            <a:xfrm>
              <a:off x="6747810"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87" name="Freeform 950">
              <a:extLst>
                <a:ext uri="{FF2B5EF4-FFF2-40B4-BE49-F238E27FC236}">
                  <a16:creationId xmlns:a16="http://schemas.microsoft.com/office/drawing/2014/main" id="{5537F39C-6A34-42F6-A4BA-601D0E56141F}"/>
                </a:ext>
              </a:extLst>
            </p:cNvPr>
            <p:cNvSpPr>
              <a:spLocks noChangeAspect="1" noChangeArrowheads="1"/>
            </p:cNvSpPr>
            <p:nvPr/>
          </p:nvSpPr>
          <p:spPr bwMode="auto">
            <a:xfrm>
              <a:off x="6995003" y="3184990"/>
              <a:ext cx="549524" cy="627233"/>
            </a:xfrm>
            <a:custGeom>
              <a:avLst/>
              <a:gdLst>
                <a:gd name="T0" fmla="*/ 1732784 w 259991"/>
                <a:gd name="T1" fmla="*/ 2358694 h 296502"/>
                <a:gd name="T2" fmla="*/ 1732784 w 259991"/>
                <a:gd name="T3" fmla="*/ 2458604 h 296502"/>
                <a:gd name="T4" fmla="*/ 709950 w 259991"/>
                <a:gd name="T5" fmla="*/ 2408653 h 296502"/>
                <a:gd name="T6" fmla="*/ 1418761 w 259991"/>
                <a:gd name="T7" fmla="*/ 1959800 h 296502"/>
                <a:gd name="T8" fmla="*/ 2125940 w 259991"/>
                <a:gd name="T9" fmla="*/ 2009741 h 296502"/>
                <a:gd name="T10" fmla="*/ 1418761 w 259991"/>
                <a:gd name="T11" fmla="*/ 2059693 h 296502"/>
                <a:gd name="T12" fmla="*/ 1418761 w 259991"/>
                <a:gd name="T13" fmla="*/ 1959800 h 296502"/>
                <a:gd name="T14" fmla="*/ 1140070 w 259991"/>
                <a:gd name="T15" fmla="*/ 1959800 h 296502"/>
                <a:gd name="T16" fmla="*/ 1140070 w 259991"/>
                <a:gd name="T17" fmla="*/ 2059693 h 296502"/>
                <a:gd name="T18" fmla="*/ 709950 w 259991"/>
                <a:gd name="T19" fmla="*/ 2009741 h 296502"/>
                <a:gd name="T20" fmla="*/ 1796038 w 259991"/>
                <a:gd name="T21" fmla="*/ 1578244 h 296502"/>
                <a:gd name="T22" fmla="*/ 2125923 w 259991"/>
                <a:gd name="T23" fmla="*/ 1626269 h 296502"/>
                <a:gd name="T24" fmla="*/ 1796038 w 259991"/>
                <a:gd name="T25" fmla="*/ 1678308 h 296502"/>
                <a:gd name="T26" fmla="*/ 1796038 w 259991"/>
                <a:gd name="T27" fmla="*/ 1578244 h 296502"/>
                <a:gd name="T28" fmla="*/ 1524820 w 259991"/>
                <a:gd name="T29" fmla="*/ 1578244 h 296502"/>
                <a:gd name="T30" fmla="*/ 1524820 w 259991"/>
                <a:gd name="T31" fmla="*/ 1678308 h 296502"/>
                <a:gd name="T32" fmla="*/ 709950 w 259991"/>
                <a:gd name="T33" fmla="*/ 1626269 h 296502"/>
                <a:gd name="T34" fmla="*/ 1418761 w 259991"/>
                <a:gd name="T35" fmla="*/ 1179348 h 296502"/>
                <a:gd name="T36" fmla="*/ 2125940 w 259991"/>
                <a:gd name="T37" fmla="*/ 1225602 h 296502"/>
                <a:gd name="T38" fmla="*/ 1418761 w 259991"/>
                <a:gd name="T39" fmla="*/ 1279560 h 296502"/>
                <a:gd name="T40" fmla="*/ 1418761 w 259991"/>
                <a:gd name="T41" fmla="*/ 1179348 h 296502"/>
                <a:gd name="T42" fmla="*/ 1140070 w 259991"/>
                <a:gd name="T43" fmla="*/ 1179348 h 296502"/>
                <a:gd name="T44" fmla="*/ 1140070 w 259991"/>
                <a:gd name="T45" fmla="*/ 1279560 h 296502"/>
                <a:gd name="T46" fmla="*/ 709950 w 259991"/>
                <a:gd name="T47" fmla="*/ 1225602 h 296502"/>
                <a:gd name="T48" fmla="*/ 1796038 w 259991"/>
                <a:gd name="T49" fmla="*/ 780449 h 296502"/>
                <a:gd name="T50" fmla="*/ 2125923 w 259991"/>
                <a:gd name="T51" fmla="*/ 830553 h 296502"/>
                <a:gd name="T52" fmla="*/ 1796038 w 259991"/>
                <a:gd name="T53" fmla="*/ 880641 h 296502"/>
                <a:gd name="T54" fmla="*/ 1796038 w 259991"/>
                <a:gd name="T55" fmla="*/ 780449 h 296502"/>
                <a:gd name="T56" fmla="*/ 1524820 w 259991"/>
                <a:gd name="T57" fmla="*/ 780449 h 296502"/>
                <a:gd name="T58" fmla="*/ 1524820 w 259991"/>
                <a:gd name="T59" fmla="*/ 880641 h 296502"/>
                <a:gd name="T60" fmla="*/ 709950 w 259991"/>
                <a:gd name="T61" fmla="*/ 830553 h 296502"/>
                <a:gd name="T62" fmla="*/ 445371 w 259991"/>
                <a:gd name="T63" fmla="*/ 329535 h 296502"/>
                <a:gd name="T64" fmla="*/ 496391 w 259991"/>
                <a:gd name="T65" fmla="*/ 2746230 h 296502"/>
                <a:gd name="T66" fmla="*/ 2356806 w 259991"/>
                <a:gd name="T67" fmla="*/ 380492 h 296502"/>
                <a:gd name="T68" fmla="*/ 2454918 w 259991"/>
                <a:gd name="T69" fmla="*/ 380492 h 296502"/>
                <a:gd name="T70" fmla="*/ 2403911 w 259991"/>
                <a:gd name="T71" fmla="*/ 2840389 h 296502"/>
                <a:gd name="T72" fmla="*/ 398273 w 259991"/>
                <a:gd name="T73" fmla="*/ 2793319 h 296502"/>
                <a:gd name="T74" fmla="*/ 445371 w 259991"/>
                <a:gd name="T75" fmla="*/ 329535 h 296502"/>
                <a:gd name="T76" fmla="*/ 753094 w 259991"/>
                <a:gd name="T77" fmla="*/ 247983 h 296502"/>
                <a:gd name="T78" fmla="*/ 1941569 w 259991"/>
                <a:gd name="T79" fmla="*/ 393602 h 296502"/>
                <a:gd name="T80" fmla="*/ 2090629 w 259991"/>
                <a:gd name="T81" fmla="*/ 98402 h 296502"/>
                <a:gd name="T82" fmla="*/ 247093 w 259991"/>
                <a:gd name="T83" fmla="*/ 98402 h 296502"/>
                <a:gd name="T84" fmla="*/ 101979 w 259991"/>
                <a:gd name="T85" fmla="*/ 2995239 h 296502"/>
                <a:gd name="T86" fmla="*/ 2592684 w 259991"/>
                <a:gd name="T87" fmla="*/ 3140865 h 296502"/>
                <a:gd name="T88" fmla="*/ 2741745 w 259991"/>
                <a:gd name="T89" fmla="*/ 247983 h 296502"/>
                <a:gd name="T90" fmla="*/ 2184761 w 259991"/>
                <a:gd name="T91" fmla="*/ 98402 h 296502"/>
                <a:gd name="T92" fmla="*/ 1941569 w 259991"/>
                <a:gd name="T93" fmla="*/ 492005 h 296502"/>
                <a:gd name="T94" fmla="*/ 655029 w 259991"/>
                <a:gd name="T95" fmla="*/ 247983 h 296502"/>
                <a:gd name="T96" fmla="*/ 247093 w 259991"/>
                <a:gd name="T97" fmla="*/ 98402 h 296502"/>
                <a:gd name="T98" fmla="*/ 2592684 w 259991"/>
                <a:gd name="T99" fmla="*/ 0 h 296502"/>
                <a:gd name="T100" fmla="*/ 2835873 w 259991"/>
                <a:gd name="T101" fmla="*/ 2995239 h 296502"/>
                <a:gd name="T102" fmla="*/ 247093 w 259991"/>
                <a:gd name="T103" fmla="*/ 3239269 h 296502"/>
                <a:gd name="T104" fmla="*/ 0 w 259991"/>
                <a:gd name="T105" fmla="*/ 247983 h 2965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9991" h="296502">
                  <a:moveTo>
                    <a:pt x="69741" y="215900"/>
                  </a:moveTo>
                  <a:lnTo>
                    <a:pt x="158860" y="215900"/>
                  </a:lnTo>
                  <a:cubicBezTo>
                    <a:pt x="161366" y="215900"/>
                    <a:pt x="163155" y="217805"/>
                    <a:pt x="163155" y="220472"/>
                  </a:cubicBezTo>
                  <a:cubicBezTo>
                    <a:pt x="163155" y="223139"/>
                    <a:pt x="161366" y="225044"/>
                    <a:pt x="158860" y="225044"/>
                  </a:cubicBezTo>
                  <a:lnTo>
                    <a:pt x="69741" y="225044"/>
                  </a:lnTo>
                  <a:cubicBezTo>
                    <a:pt x="67236" y="225044"/>
                    <a:pt x="65088" y="223139"/>
                    <a:pt x="65088" y="220472"/>
                  </a:cubicBezTo>
                  <a:cubicBezTo>
                    <a:pt x="65088" y="217805"/>
                    <a:pt x="67236" y="215900"/>
                    <a:pt x="69741" y="215900"/>
                  </a:cubicBezTo>
                  <a:close/>
                  <a:moveTo>
                    <a:pt x="130070" y="179387"/>
                  </a:moveTo>
                  <a:lnTo>
                    <a:pt x="190248" y="179387"/>
                  </a:lnTo>
                  <a:cubicBezTo>
                    <a:pt x="192756" y="179387"/>
                    <a:pt x="194905" y="181292"/>
                    <a:pt x="194905" y="183959"/>
                  </a:cubicBezTo>
                  <a:cubicBezTo>
                    <a:pt x="194905" y="186626"/>
                    <a:pt x="192756" y="188531"/>
                    <a:pt x="190248" y="188531"/>
                  </a:cubicBezTo>
                  <a:lnTo>
                    <a:pt x="130070" y="188531"/>
                  </a:lnTo>
                  <a:cubicBezTo>
                    <a:pt x="127562" y="188531"/>
                    <a:pt x="125413" y="186626"/>
                    <a:pt x="125413" y="183959"/>
                  </a:cubicBezTo>
                  <a:cubicBezTo>
                    <a:pt x="125413" y="181292"/>
                    <a:pt x="127562" y="179387"/>
                    <a:pt x="130070" y="179387"/>
                  </a:cubicBezTo>
                  <a:close/>
                  <a:moveTo>
                    <a:pt x="69748" y="179387"/>
                  </a:moveTo>
                  <a:lnTo>
                    <a:pt x="104520" y="179387"/>
                  </a:lnTo>
                  <a:cubicBezTo>
                    <a:pt x="107387" y="179387"/>
                    <a:pt x="109180" y="181292"/>
                    <a:pt x="109180" y="183959"/>
                  </a:cubicBezTo>
                  <a:cubicBezTo>
                    <a:pt x="109180" y="186626"/>
                    <a:pt x="107387" y="188531"/>
                    <a:pt x="104520" y="188531"/>
                  </a:cubicBezTo>
                  <a:lnTo>
                    <a:pt x="69748" y="188531"/>
                  </a:lnTo>
                  <a:cubicBezTo>
                    <a:pt x="67239" y="188531"/>
                    <a:pt x="65088" y="186626"/>
                    <a:pt x="65088" y="183959"/>
                  </a:cubicBezTo>
                  <a:cubicBezTo>
                    <a:pt x="65088" y="181292"/>
                    <a:pt x="67239" y="179387"/>
                    <a:pt x="69748" y="179387"/>
                  </a:cubicBezTo>
                  <a:close/>
                  <a:moveTo>
                    <a:pt x="164659" y="144462"/>
                  </a:moveTo>
                  <a:lnTo>
                    <a:pt x="190223" y="144462"/>
                  </a:lnTo>
                  <a:cubicBezTo>
                    <a:pt x="192743" y="144462"/>
                    <a:pt x="194903" y="146660"/>
                    <a:pt x="194903" y="148858"/>
                  </a:cubicBezTo>
                  <a:cubicBezTo>
                    <a:pt x="194903" y="151423"/>
                    <a:pt x="192743" y="153621"/>
                    <a:pt x="190223" y="153621"/>
                  </a:cubicBezTo>
                  <a:lnTo>
                    <a:pt x="164659" y="153621"/>
                  </a:lnTo>
                  <a:cubicBezTo>
                    <a:pt x="162499" y="153621"/>
                    <a:pt x="160338" y="151423"/>
                    <a:pt x="160338" y="148858"/>
                  </a:cubicBezTo>
                  <a:cubicBezTo>
                    <a:pt x="160338" y="146660"/>
                    <a:pt x="162499" y="144462"/>
                    <a:pt x="164659" y="144462"/>
                  </a:cubicBezTo>
                  <a:close/>
                  <a:moveTo>
                    <a:pt x="69757" y="144462"/>
                  </a:moveTo>
                  <a:lnTo>
                    <a:pt x="139794" y="144462"/>
                  </a:lnTo>
                  <a:cubicBezTo>
                    <a:pt x="142308" y="144462"/>
                    <a:pt x="144104" y="146660"/>
                    <a:pt x="144104" y="148858"/>
                  </a:cubicBezTo>
                  <a:cubicBezTo>
                    <a:pt x="144104" y="151423"/>
                    <a:pt x="142308" y="153621"/>
                    <a:pt x="139794" y="153621"/>
                  </a:cubicBezTo>
                  <a:lnTo>
                    <a:pt x="69757" y="153621"/>
                  </a:lnTo>
                  <a:cubicBezTo>
                    <a:pt x="67243" y="153621"/>
                    <a:pt x="65088" y="151423"/>
                    <a:pt x="65088" y="148858"/>
                  </a:cubicBezTo>
                  <a:cubicBezTo>
                    <a:pt x="65088" y="146660"/>
                    <a:pt x="67243" y="144462"/>
                    <a:pt x="69757" y="144462"/>
                  </a:cubicBezTo>
                  <a:close/>
                  <a:moveTo>
                    <a:pt x="130070" y="107950"/>
                  </a:moveTo>
                  <a:lnTo>
                    <a:pt x="190248" y="107950"/>
                  </a:lnTo>
                  <a:cubicBezTo>
                    <a:pt x="192756" y="107950"/>
                    <a:pt x="194905" y="110067"/>
                    <a:pt x="194905" y="112183"/>
                  </a:cubicBezTo>
                  <a:cubicBezTo>
                    <a:pt x="194905" y="115006"/>
                    <a:pt x="192756" y="117122"/>
                    <a:pt x="190248" y="117122"/>
                  </a:cubicBezTo>
                  <a:lnTo>
                    <a:pt x="130070" y="117122"/>
                  </a:lnTo>
                  <a:cubicBezTo>
                    <a:pt x="127562" y="117122"/>
                    <a:pt x="125413" y="115006"/>
                    <a:pt x="125413" y="112183"/>
                  </a:cubicBezTo>
                  <a:cubicBezTo>
                    <a:pt x="125413" y="110067"/>
                    <a:pt x="127562" y="107950"/>
                    <a:pt x="130070" y="107950"/>
                  </a:cubicBezTo>
                  <a:close/>
                  <a:moveTo>
                    <a:pt x="69748" y="107950"/>
                  </a:moveTo>
                  <a:lnTo>
                    <a:pt x="104520" y="107950"/>
                  </a:lnTo>
                  <a:cubicBezTo>
                    <a:pt x="107387" y="107950"/>
                    <a:pt x="109180" y="110067"/>
                    <a:pt x="109180" y="112183"/>
                  </a:cubicBezTo>
                  <a:cubicBezTo>
                    <a:pt x="109180" y="115006"/>
                    <a:pt x="107387" y="117122"/>
                    <a:pt x="104520" y="117122"/>
                  </a:cubicBezTo>
                  <a:lnTo>
                    <a:pt x="69748" y="117122"/>
                  </a:lnTo>
                  <a:cubicBezTo>
                    <a:pt x="67239" y="117122"/>
                    <a:pt x="65088" y="115006"/>
                    <a:pt x="65088" y="112183"/>
                  </a:cubicBezTo>
                  <a:cubicBezTo>
                    <a:pt x="65088" y="110067"/>
                    <a:pt x="67239" y="107950"/>
                    <a:pt x="69748" y="107950"/>
                  </a:cubicBezTo>
                  <a:close/>
                  <a:moveTo>
                    <a:pt x="164659" y="71437"/>
                  </a:moveTo>
                  <a:lnTo>
                    <a:pt x="190223" y="71437"/>
                  </a:lnTo>
                  <a:cubicBezTo>
                    <a:pt x="192743" y="71437"/>
                    <a:pt x="194903" y="73554"/>
                    <a:pt x="194903" y="76023"/>
                  </a:cubicBezTo>
                  <a:cubicBezTo>
                    <a:pt x="194903" y="78493"/>
                    <a:pt x="192743" y="80609"/>
                    <a:pt x="190223" y="80609"/>
                  </a:cubicBezTo>
                  <a:lnTo>
                    <a:pt x="164659" y="80609"/>
                  </a:lnTo>
                  <a:cubicBezTo>
                    <a:pt x="162499" y="80609"/>
                    <a:pt x="160338" y="78493"/>
                    <a:pt x="160338" y="76023"/>
                  </a:cubicBezTo>
                  <a:cubicBezTo>
                    <a:pt x="160338" y="73554"/>
                    <a:pt x="162499" y="71437"/>
                    <a:pt x="164659" y="71437"/>
                  </a:cubicBezTo>
                  <a:close/>
                  <a:moveTo>
                    <a:pt x="69757" y="71437"/>
                  </a:moveTo>
                  <a:lnTo>
                    <a:pt x="139794" y="71437"/>
                  </a:lnTo>
                  <a:cubicBezTo>
                    <a:pt x="142308" y="71437"/>
                    <a:pt x="144104" y="73554"/>
                    <a:pt x="144104" y="76023"/>
                  </a:cubicBezTo>
                  <a:cubicBezTo>
                    <a:pt x="144104" y="78493"/>
                    <a:pt x="142308" y="80609"/>
                    <a:pt x="139794" y="80609"/>
                  </a:cubicBezTo>
                  <a:lnTo>
                    <a:pt x="69757" y="80609"/>
                  </a:lnTo>
                  <a:cubicBezTo>
                    <a:pt x="67243" y="80609"/>
                    <a:pt x="65088" y="78493"/>
                    <a:pt x="65088" y="76023"/>
                  </a:cubicBezTo>
                  <a:cubicBezTo>
                    <a:pt x="65088" y="73554"/>
                    <a:pt x="67243" y="71437"/>
                    <a:pt x="69757" y="71437"/>
                  </a:cubicBezTo>
                  <a:close/>
                  <a:moveTo>
                    <a:pt x="40831" y="30162"/>
                  </a:moveTo>
                  <a:cubicBezTo>
                    <a:pt x="43709" y="30162"/>
                    <a:pt x="45509" y="32317"/>
                    <a:pt x="45509" y="34830"/>
                  </a:cubicBezTo>
                  <a:lnTo>
                    <a:pt x="45509" y="251372"/>
                  </a:lnTo>
                  <a:lnTo>
                    <a:pt x="216070" y="251372"/>
                  </a:lnTo>
                  <a:lnTo>
                    <a:pt x="216070" y="34830"/>
                  </a:lnTo>
                  <a:cubicBezTo>
                    <a:pt x="216070" y="32317"/>
                    <a:pt x="218229" y="30162"/>
                    <a:pt x="220388" y="30162"/>
                  </a:cubicBezTo>
                  <a:cubicBezTo>
                    <a:pt x="222906" y="30162"/>
                    <a:pt x="225065" y="32317"/>
                    <a:pt x="225065" y="34830"/>
                  </a:cubicBezTo>
                  <a:lnTo>
                    <a:pt x="225065" y="255682"/>
                  </a:lnTo>
                  <a:cubicBezTo>
                    <a:pt x="225065" y="258195"/>
                    <a:pt x="222906" y="259991"/>
                    <a:pt x="220388" y="259991"/>
                  </a:cubicBezTo>
                  <a:lnTo>
                    <a:pt x="40831" y="259991"/>
                  </a:lnTo>
                  <a:cubicBezTo>
                    <a:pt x="38312" y="259991"/>
                    <a:pt x="36513" y="258195"/>
                    <a:pt x="36513" y="255682"/>
                  </a:cubicBezTo>
                  <a:lnTo>
                    <a:pt x="36513" y="34830"/>
                  </a:lnTo>
                  <a:cubicBezTo>
                    <a:pt x="36513" y="32317"/>
                    <a:pt x="38312" y="30162"/>
                    <a:pt x="40831" y="30162"/>
                  </a:cubicBezTo>
                  <a:close/>
                  <a:moveTo>
                    <a:pt x="69043" y="9007"/>
                  </a:moveTo>
                  <a:lnTo>
                    <a:pt x="69043" y="22697"/>
                  </a:lnTo>
                  <a:cubicBezTo>
                    <a:pt x="69043" y="29902"/>
                    <a:pt x="74797" y="36027"/>
                    <a:pt x="82349" y="36027"/>
                  </a:cubicBezTo>
                  <a:lnTo>
                    <a:pt x="178002" y="36027"/>
                  </a:lnTo>
                  <a:cubicBezTo>
                    <a:pt x="185194" y="36027"/>
                    <a:pt x="191667" y="29902"/>
                    <a:pt x="191667" y="22697"/>
                  </a:cubicBezTo>
                  <a:lnTo>
                    <a:pt x="191667" y="9007"/>
                  </a:lnTo>
                  <a:lnTo>
                    <a:pt x="69043" y="9007"/>
                  </a:lnTo>
                  <a:close/>
                  <a:moveTo>
                    <a:pt x="22655" y="9007"/>
                  </a:moveTo>
                  <a:cubicBezTo>
                    <a:pt x="15103" y="9007"/>
                    <a:pt x="9349" y="15131"/>
                    <a:pt x="9349" y="22697"/>
                  </a:cubicBezTo>
                  <a:lnTo>
                    <a:pt x="9349" y="274165"/>
                  </a:lnTo>
                  <a:cubicBezTo>
                    <a:pt x="9349" y="281371"/>
                    <a:pt x="15103" y="287495"/>
                    <a:pt x="22655" y="287495"/>
                  </a:cubicBezTo>
                  <a:lnTo>
                    <a:pt x="237695" y="287495"/>
                  </a:lnTo>
                  <a:cubicBezTo>
                    <a:pt x="245247" y="287495"/>
                    <a:pt x="251360" y="281371"/>
                    <a:pt x="251360" y="274165"/>
                  </a:cubicBezTo>
                  <a:lnTo>
                    <a:pt x="251360" y="22697"/>
                  </a:lnTo>
                  <a:cubicBezTo>
                    <a:pt x="251360" y="15131"/>
                    <a:pt x="245247" y="9007"/>
                    <a:pt x="237695" y="9007"/>
                  </a:cubicBezTo>
                  <a:lnTo>
                    <a:pt x="200297" y="9007"/>
                  </a:lnTo>
                  <a:lnTo>
                    <a:pt x="200297" y="22697"/>
                  </a:lnTo>
                  <a:cubicBezTo>
                    <a:pt x="200297" y="34586"/>
                    <a:pt x="190228" y="45034"/>
                    <a:pt x="178002" y="45034"/>
                  </a:cubicBezTo>
                  <a:lnTo>
                    <a:pt x="82349" y="45034"/>
                  </a:lnTo>
                  <a:cubicBezTo>
                    <a:pt x="70122" y="45034"/>
                    <a:pt x="60053" y="34586"/>
                    <a:pt x="60053" y="22697"/>
                  </a:cubicBezTo>
                  <a:lnTo>
                    <a:pt x="60053" y="9007"/>
                  </a:lnTo>
                  <a:lnTo>
                    <a:pt x="22655" y="9007"/>
                  </a:lnTo>
                  <a:close/>
                  <a:moveTo>
                    <a:pt x="22655" y="0"/>
                  </a:moveTo>
                  <a:lnTo>
                    <a:pt x="237695" y="0"/>
                  </a:lnTo>
                  <a:cubicBezTo>
                    <a:pt x="250281" y="0"/>
                    <a:pt x="259991" y="10087"/>
                    <a:pt x="259991" y="22697"/>
                  </a:cubicBezTo>
                  <a:lnTo>
                    <a:pt x="259991" y="274165"/>
                  </a:lnTo>
                  <a:cubicBezTo>
                    <a:pt x="259991" y="286414"/>
                    <a:pt x="250281" y="296502"/>
                    <a:pt x="237695" y="296502"/>
                  </a:cubicBezTo>
                  <a:lnTo>
                    <a:pt x="22655" y="296502"/>
                  </a:lnTo>
                  <a:cubicBezTo>
                    <a:pt x="10428" y="296502"/>
                    <a:pt x="0" y="286414"/>
                    <a:pt x="0" y="274165"/>
                  </a:cubicBezTo>
                  <a:lnTo>
                    <a:pt x="0" y="22697"/>
                  </a:lnTo>
                  <a:cubicBezTo>
                    <a:pt x="0" y="10087"/>
                    <a:pt x="10428" y="0"/>
                    <a:pt x="22655" y="0"/>
                  </a:cubicBezTo>
                  <a:close/>
                </a:path>
              </a:pathLst>
            </a:custGeom>
            <a:solidFill>
              <a:srgbClr val="9ED136"/>
            </a:solidFill>
            <a:ln>
              <a:noFill/>
            </a:ln>
            <a:effectLst/>
          </p:spPr>
          <p:txBody>
            <a:bodyPr anchor="ctr"/>
            <a:lstStyle/>
            <a:p>
              <a:endParaRPr lang="en-US" sz="506" dirty="0">
                <a:latin typeface="Arial" panose="020B0604020202020204" pitchFamily="34" charset="0"/>
              </a:endParaRPr>
            </a:p>
          </p:txBody>
        </p:sp>
      </p:grpSp>
      <p:grpSp>
        <p:nvGrpSpPr>
          <p:cNvPr id="76" name="Group 75">
            <a:extLst>
              <a:ext uri="{FF2B5EF4-FFF2-40B4-BE49-F238E27FC236}">
                <a16:creationId xmlns:a16="http://schemas.microsoft.com/office/drawing/2014/main" id="{7FD797A4-7FA3-4D63-B2ED-ED0C169331CE}"/>
              </a:ext>
            </a:extLst>
          </p:cNvPr>
          <p:cNvGrpSpPr/>
          <p:nvPr/>
        </p:nvGrpSpPr>
        <p:grpSpPr>
          <a:xfrm>
            <a:off x="5151607" y="3537722"/>
            <a:ext cx="426911" cy="426911"/>
            <a:chOff x="9094806" y="2976651"/>
            <a:chExt cx="1043910" cy="1043910"/>
          </a:xfrm>
        </p:grpSpPr>
        <p:sp>
          <p:nvSpPr>
            <p:cNvPr id="77" name="Freeform 287">
              <a:extLst>
                <a:ext uri="{FF2B5EF4-FFF2-40B4-BE49-F238E27FC236}">
                  <a16:creationId xmlns:a16="http://schemas.microsoft.com/office/drawing/2014/main" id="{0F353A5D-BC1E-4144-A13B-C85AFA755361}"/>
                </a:ext>
              </a:extLst>
            </p:cNvPr>
            <p:cNvSpPr>
              <a:spLocks noChangeArrowheads="1"/>
            </p:cNvSpPr>
            <p:nvPr/>
          </p:nvSpPr>
          <p:spPr bwMode="auto">
            <a:xfrm>
              <a:off x="9094806" y="2976651"/>
              <a:ext cx="1043910" cy="1043910"/>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78" name="Freeform 970">
              <a:extLst>
                <a:ext uri="{FF2B5EF4-FFF2-40B4-BE49-F238E27FC236}">
                  <a16:creationId xmlns:a16="http://schemas.microsoft.com/office/drawing/2014/main" id="{A8E19DD0-A64F-4E0F-BCE8-DD2A210BCE51}"/>
                </a:ext>
              </a:extLst>
            </p:cNvPr>
            <p:cNvSpPr>
              <a:spLocks noChangeAspect="1" noChangeArrowheads="1"/>
            </p:cNvSpPr>
            <p:nvPr/>
          </p:nvSpPr>
          <p:spPr bwMode="auto">
            <a:xfrm>
              <a:off x="9280474" y="3162319"/>
              <a:ext cx="672575" cy="672575"/>
            </a:xfrm>
            <a:custGeom>
              <a:avLst/>
              <a:gdLst>
                <a:gd name="T0" fmla="*/ 27073 w 294916"/>
                <a:gd name="T1" fmla="*/ 288556 h 296502"/>
                <a:gd name="T2" fmla="*/ 269282 w 294916"/>
                <a:gd name="T3" fmla="*/ 264722 h 296502"/>
                <a:gd name="T4" fmla="*/ 27073 w 294916"/>
                <a:gd name="T5" fmla="*/ 204777 h 296502"/>
                <a:gd name="T6" fmla="*/ 269282 w 294916"/>
                <a:gd name="T7" fmla="*/ 255694 h 296502"/>
                <a:gd name="T8" fmla="*/ 27073 w 294916"/>
                <a:gd name="T9" fmla="*/ 204777 h 296502"/>
                <a:gd name="T10" fmla="*/ 27073 w 294916"/>
                <a:gd name="T11" fmla="*/ 195749 h 296502"/>
                <a:gd name="T12" fmla="*/ 269282 w 294916"/>
                <a:gd name="T13" fmla="*/ 171916 h 296502"/>
                <a:gd name="T14" fmla="*/ 195977 w 294916"/>
                <a:gd name="T15" fmla="*/ 138616 h 296502"/>
                <a:gd name="T16" fmla="*/ 195977 w 294916"/>
                <a:gd name="T17" fmla="*/ 147808 h 296502"/>
                <a:gd name="T18" fmla="*/ 195977 w 294916"/>
                <a:gd name="T19" fmla="*/ 138616 h 296502"/>
                <a:gd name="T20" fmla="*/ 200389 w 294916"/>
                <a:gd name="T21" fmla="*/ 117726 h 296502"/>
                <a:gd name="T22" fmla="*/ 191196 w 294916"/>
                <a:gd name="T23" fmla="*/ 117726 h 296502"/>
                <a:gd name="T24" fmla="*/ 61365 w 294916"/>
                <a:gd name="T25" fmla="*/ 111972 h 296502"/>
                <a:gd name="T26" fmla="*/ 54146 w 294916"/>
                <a:gd name="T27" fmla="*/ 162889 h 296502"/>
                <a:gd name="T28" fmla="*/ 74721 w 294916"/>
                <a:gd name="T29" fmla="*/ 119555 h 296502"/>
                <a:gd name="T30" fmla="*/ 61365 w 294916"/>
                <a:gd name="T31" fmla="*/ 111972 h 296502"/>
                <a:gd name="T32" fmla="*/ 200389 w 294916"/>
                <a:gd name="T33" fmla="*/ 92042 h 296502"/>
                <a:gd name="T34" fmla="*/ 191196 w 294916"/>
                <a:gd name="T35" fmla="*/ 92042 h 296502"/>
                <a:gd name="T36" fmla="*/ 20935 w 294916"/>
                <a:gd name="T37" fmla="*/ 76220 h 296502"/>
                <a:gd name="T38" fmla="*/ 44759 w 294916"/>
                <a:gd name="T39" fmla="*/ 139055 h 296502"/>
                <a:gd name="T40" fmla="*/ 61365 w 294916"/>
                <a:gd name="T41" fmla="*/ 103304 h 296502"/>
                <a:gd name="T42" fmla="*/ 83746 w 294916"/>
                <a:gd name="T43" fmla="*/ 119555 h 296502"/>
                <a:gd name="T44" fmla="*/ 107929 w 294916"/>
                <a:gd name="T45" fmla="*/ 139055 h 296502"/>
                <a:gd name="T46" fmla="*/ 20935 w 294916"/>
                <a:gd name="T47" fmla="*/ 76220 h 296502"/>
                <a:gd name="T48" fmla="*/ 146193 w 294916"/>
                <a:gd name="T49" fmla="*/ 90305 h 296502"/>
                <a:gd name="T50" fmla="*/ 160991 w 294916"/>
                <a:gd name="T51" fmla="*/ 162889 h 296502"/>
                <a:gd name="T52" fmla="*/ 165684 w 294916"/>
                <a:gd name="T53" fmla="*/ 89944 h 296502"/>
                <a:gd name="T54" fmla="*/ 170016 w 294916"/>
                <a:gd name="T55" fmla="*/ 162889 h 296502"/>
                <a:gd name="T56" fmla="*/ 221996 w 294916"/>
                <a:gd name="T57" fmla="*/ 94638 h 296502"/>
                <a:gd name="T58" fmla="*/ 230658 w 294916"/>
                <a:gd name="T59" fmla="*/ 94638 h 296502"/>
                <a:gd name="T60" fmla="*/ 245820 w 294916"/>
                <a:gd name="T61" fmla="*/ 162889 h 296502"/>
                <a:gd name="T62" fmla="*/ 226328 w 294916"/>
                <a:gd name="T63" fmla="*/ 71165 h 296502"/>
                <a:gd name="T64" fmla="*/ 165684 w 294916"/>
                <a:gd name="T65" fmla="*/ 62137 h 296502"/>
                <a:gd name="T66" fmla="*/ 254483 w 294916"/>
                <a:gd name="T67" fmla="*/ 90305 h 296502"/>
                <a:gd name="T68" fmla="*/ 291663 w 294916"/>
                <a:gd name="T69" fmla="*/ 162889 h 296502"/>
                <a:gd name="T70" fmla="*/ 291663 w 294916"/>
                <a:gd name="T71" fmla="*/ 171916 h 296502"/>
                <a:gd name="T72" fmla="*/ 278307 w 294916"/>
                <a:gd name="T73" fmla="*/ 293251 h 296502"/>
                <a:gd name="T74" fmla="*/ 22742 w 294916"/>
                <a:gd name="T75" fmla="*/ 297583 h 296502"/>
                <a:gd name="T76" fmla="*/ 18049 w 294916"/>
                <a:gd name="T77" fmla="*/ 171916 h 296502"/>
                <a:gd name="T78" fmla="*/ 0 w 294916"/>
                <a:gd name="T79" fmla="*/ 167583 h 296502"/>
                <a:gd name="T80" fmla="*/ 44759 w 294916"/>
                <a:gd name="T81" fmla="*/ 162889 h 296502"/>
                <a:gd name="T82" fmla="*/ 16604 w 294916"/>
                <a:gd name="T83" fmla="*/ 148083 h 296502"/>
                <a:gd name="T84" fmla="*/ 11911 w 294916"/>
                <a:gd name="T85" fmla="*/ 71888 h 296502"/>
                <a:gd name="T86" fmla="*/ 112260 w 294916"/>
                <a:gd name="T87" fmla="*/ 67555 h 296502"/>
                <a:gd name="T88" fmla="*/ 116593 w 294916"/>
                <a:gd name="T89" fmla="*/ 143388 h 296502"/>
                <a:gd name="T90" fmla="*/ 83746 w 294916"/>
                <a:gd name="T91" fmla="*/ 148083 h 296502"/>
                <a:gd name="T92" fmla="*/ 137168 w 294916"/>
                <a:gd name="T93" fmla="*/ 162889 h 296502"/>
                <a:gd name="T94" fmla="*/ 165684 w 294916"/>
                <a:gd name="T95" fmla="*/ 62137 h 296502"/>
                <a:gd name="T96" fmla="*/ 179460 w 294916"/>
                <a:gd name="T97" fmla="*/ 25132 h 296502"/>
                <a:gd name="T98" fmla="*/ 211774 w 294916"/>
                <a:gd name="T99" fmla="*/ 25132 h 296502"/>
                <a:gd name="T100" fmla="*/ 195618 w 294916"/>
                <a:gd name="T101" fmla="*/ 0 h 296502"/>
                <a:gd name="T102" fmla="*/ 195618 w 294916"/>
                <a:gd name="T103" fmla="*/ 50625 h 296502"/>
                <a:gd name="T104" fmla="*/ 195618 w 294916"/>
                <a:gd name="T105" fmla="*/ 0 h 29650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4916" h="296502">
                  <a:moveTo>
                    <a:pt x="26974" y="263760"/>
                  </a:moveTo>
                  <a:lnTo>
                    <a:pt x="26974" y="287507"/>
                  </a:lnTo>
                  <a:lnTo>
                    <a:pt x="268301" y="287507"/>
                  </a:lnTo>
                  <a:lnTo>
                    <a:pt x="268301" y="263760"/>
                  </a:lnTo>
                  <a:lnTo>
                    <a:pt x="26974" y="263760"/>
                  </a:lnTo>
                  <a:close/>
                  <a:moveTo>
                    <a:pt x="26974" y="204033"/>
                  </a:moveTo>
                  <a:lnTo>
                    <a:pt x="26974" y="254765"/>
                  </a:lnTo>
                  <a:lnTo>
                    <a:pt x="268301" y="254765"/>
                  </a:lnTo>
                  <a:lnTo>
                    <a:pt x="268301" y="204033"/>
                  </a:lnTo>
                  <a:lnTo>
                    <a:pt x="26974" y="204033"/>
                  </a:lnTo>
                  <a:close/>
                  <a:moveTo>
                    <a:pt x="26974" y="171292"/>
                  </a:moveTo>
                  <a:lnTo>
                    <a:pt x="26974" y="195038"/>
                  </a:lnTo>
                  <a:lnTo>
                    <a:pt x="268301" y="195038"/>
                  </a:lnTo>
                  <a:lnTo>
                    <a:pt x="268301" y="171292"/>
                  </a:lnTo>
                  <a:lnTo>
                    <a:pt x="26974" y="171292"/>
                  </a:lnTo>
                  <a:close/>
                  <a:moveTo>
                    <a:pt x="195263" y="138112"/>
                  </a:moveTo>
                  <a:cubicBezTo>
                    <a:pt x="197827" y="138112"/>
                    <a:pt x="199659" y="140310"/>
                    <a:pt x="199659" y="142875"/>
                  </a:cubicBezTo>
                  <a:cubicBezTo>
                    <a:pt x="199659" y="145073"/>
                    <a:pt x="197827" y="147271"/>
                    <a:pt x="195263" y="147271"/>
                  </a:cubicBezTo>
                  <a:cubicBezTo>
                    <a:pt x="192698" y="147271"/>
                    <a:pt x="190500" y="145073"/>
                    <a:pt x="190500" y="142875"/>
                  </a:cubicBezTo>
                  <a:cubicBezTo>
                    <a:pt x="190500" y="140310"/>
                    <a:pt x="192698" y="138112"/>
                    <a:pt x="195263" y="138112"/>
                  </a:cubicBezTo>
                  <a:close/>
                  <a:moveTo>
                    <a:pt x="195263" y="112712"/>
                  </a:moveTo>
                  <a:cubicBezTo>
                    <a:pt x="197827" y="112712"/>
                    <a:pt x="199659" y="114829"/>
                    <a:pt x="199659" y="117298"/>
                  </a:cubicBezTo>
                  <a:cubicBezTo>
                    <a:pt x="199659" y="119768"/>
                    <a:pt x="197827" y="121884"/>
                    <a:pt x="195263" y="121884"/>
                  </a:cubicBezTo>
                  <a:cubicBezTo>
                    <a:pt x="192698" y="121884"/>
                    <a:pt x="190500" y="119768"/>
                    <a:pt x="190500" y="117298"/>
                  </a:cubicBezTo>
                  <a:cubicBezTo>
                    <a:pt x="190500" y="114829"/>
                    <a:pt x="192698" y="112712"/>
                    <a:pt x="195263" y="112712"/>
                  </a:cubicBezTo>
                  <a:close/>
                  <a:moveTo>
                    <a:pt x="61141" y="111565"/>
                  </a:moveTo>
                  <a:cubicBezTo>
                    <a:pt x="57185" y="111565"/>
                    <a:pt x="53948" y="115163"/>
                    <a:pt x="53948" y="119120"/>
                  </a:cubicBezTo>
                  <a:lnTo>
                    <a:pt x="53948" y="162297"/>
                  </a:lnTo>
                  <a:lnTo>
                    <a:pt x="74448" y="162297"/>
                  </a:lnTo>
                  <a:lnTo>
                    <a:pt x="74448" y="119120"/>
                  </a:lnTo>
                  <a:cubicBezTo>
                    <a:pt x="74448" y="115163"/>
                    <a:pt x="71212" y="111565"/>
                    <a:pt x="67255" y="111565"/>
                  </a:cubicBezTo>
                  <a:lnTo>
                    <a:pt x="61141" y="111565"/>
                  </a:lnTo>
                  <a:close/>
                  <a:moveTo>
                    <a:pt x="195263" y="87312"/>
                  </a:moveTo>
                  <a:cubicBezTo>
                    <a:pt x="197827" y="87312"/>
                    <a:pt x="199659" y="89144"/>
                    <a:pt x="199659" y="91708"/>
                  </a:cubicBezTo>
                  <a:cubicBezTo>
                    <a:pt x="199659" y="94273"/>
                    <a:pt x="197827" y="96471"/>
                    <a:pt x="195263" y="96471"/>
                  </a:cubicBezTo>
                  <a:cubicBezTo>
                    <a:pt x="192698" y="96471"/>
                    <a:pt x="190500" y="94273"/>
                    <a:pt x="190500" y="91708"/>
                  </a:cubicBezTo>
                  <a:cubicBezTo>
                    <a:pt x="190500" y="89144"/>
                    <a:pt x="192698" y="87312"/>
                    <a:pt x="195263" y="87312"/>
                  </a:cubicBezTo>
                  <a:close/>
                  <a:moveTo>
                    <a:pt x="20860" y="75944"/>
                  </a:moveTo>
                  <a:lnTo>
                    <a:pt x="20860" y="138550"/>
                  </a:lnTo>
                  <a:lnTo>
                    <a:pt x="44597" y="138550"/>
                  </a:lnTo>
                  <a:lnTo>
                    <a:pt x="44597" y="119120"/>
                  </a:lnTo>
                  <a:cubicBezTo>
                    <a:pt x="44597" y="110125"/>
                    <a:pt x="52150" y="102929"/>
                    <a:pt x="61141" y="102929"/>
                  </a:cubicBezTo>
                  <a:lnTo>
                    <a:pt x="67255" y="102929"/>
                  </a:lnTo>
                  <a:cubicBezTo>
                    <a:pt x="76247" y="102929"/>
                    <a:pt x="83440" y="110125"/>
                    <a:pt x="83440" y="119120"/>
                  </a:cubicBezTo>
                  <a:lnTo>
                    <a:pt x="83440" y="138550"/>
                  </a:lnTo>
                  <a:lnTo>
                    <a:pt x="107536" y="138550"/>
                  </a:lnTo>
                  <a:lnTo>
                    <a:pt x="107536" y="75944"/>
                  </a:lnTo>
                  <a:lnTo>
                    <a:pt x="20860" y="75944"/>
                  </a:lnTo>
                  <a:close/>
                  <a:moveTo>
                    <a:pt x="165081" y="70907"/>
                  </a:moveTo>
                  <a:cubicBezTo>
                    <a:pt x="154291" y="70907"/>
                    <a:pt x="145660" y="79183"/>
                    <a:pt x="145660" y="89977"/>
                  </a:cubicBezTo>
                  <a:lnTo>
                    <a:pt x="145660" y="162297"/>
                  </a:lnTo>
                  <a:lnTo>
                    <a:pt x="160405" y="162297"/>
                  </a:lnTo>
                  <a:lnTo>
                    <a:pt x="160405" y="94294"/>
                  </a:lnTo>
                  <a:cubicBezTo>
                    <a:pt x="160405" y="91776"/>
                    <a:pt x="162563" y="89617"/>
                    <a:pt x="165081" y="89617"/>
                  </a:cubicBezTo>
                  <a:cubicBezTo>
                    <a:pt x="167239" y="89617"/>
                    <a:pt x="169397" y="91776"/>
                    <a:pt x="169397" y="94294"/>
                  </a:cubicBezTo>
                  <a:lnTo>
                    <a:pt x="169397" y="162297"/>
                  </a:lnTo>
                  <a:lnTo>
                    <a:pt x="221187" y="162297"/>
                  </a:lnTo>
                  <a:lnTo>
                    <a:pt x="221187" y="94294"/>
                  </a:lnTo>
                  <a:cubicBezTo>
                    <a:pt x="221187" y="91776"/>
                    <a:pt x="222985" y="89617"/>
                    <a:pt x="225503" y="89617"/>
                  </a:cubicBezTo>
                  <a:cubicBezTo>
                    <a:pt x="228020" y="89617"/>
                    <a:pt x="229818" y="91776"/>
                    <a:pt x="229818" y="94294"/>
                  </a:cubicBezTo>
                  <a:lnTo>
                    <a:pt x="229818" y="162297"/>
                  </a:lnTo>
                  <a:lnTo>
                    <a:pt x="244924" y="162297"/>
                  </a:lnTo>
                  <a:lnTo>
                    <a:pt x="244924" y="89977"/>
                  </a:lnTo>
                  <a:cubicBezTo>
                    <a:pt x="244924" y="79183"/>
                    <a:pt x="235933" y="70907"/>
                    <a:pt x="225503" y="70907"/>
                  </a:cubicBezTo>
                  <a:lnTo>
                    <a:pt x="165081" y="70907"/>
                  </a:lnTo>
                  <a:close/>
                  <a:moveTo>
                    <a:pt x="165081" y="61912"/>
                  </a:moveTo>
                  <a:lnTo>
                    <a:pt x="225503" y="61912"/>
                  </a:lnTo>
                  <a:cubicBezTo>
                    <a:pt x="241327" y="61912"/>
                    <a:pt x="253556" y="74505"/>
                    <a:pt x="253556" y="89977"/>
                  </a:cubicBezTo>
                  <a:lnTo>
                    <a:pt x="253556" y="162297"/>
                  </a:lnTo>
                  <a:lnTo>
                    <a:pt x="290600" y="162297"/>
                  </a:lnTo>
                  <a:cubicBezTo>
                    <a:pt x="293117" y="162297"/>
                    <a:pt x="294916" y="164455"/>
                    <a:pt x="294916" y="166974"/>
                  </a:cubicBezTo>
                  <a:cubicBezTo>
                    <a:pt x="294916" y="169493"/>
                    <a:pt x="293117" y="171292"/>
                    <a:pt x="290600" y="171292"/>
                  </a:cubicBezTo>
                  <a:lnTo>
                    <a:pt x="277293" y="171292"/>
                  </a:lnTo>
                  <a:lnTo>
                    <a:pt x="277293" y="292185"/>
                  </a:lnTo>
                  <a:cubicBezTo>
                    <a:pt x="277293" y="294344"/>
                    <a:pt x="275135" y="296502"/>
                    <a:pt x="272617" y="296502"/>
                  </a:cubicBezTo>
                  <a:lnTo>
                    <a:pt x="22658" y="296502"/>
                  </a:lnTo>
                  <a:cubicBezTo>
                    <a:pt x="20141" y="296502"/>
                    <a:pt x="17983" y="294344"/>
                    <a:pt x="17983" y="292185"/>
                  </a:cubicBezTo>
                  <a:lnTo>
                    <a:pt x="17983" y="171292"/>
                  </a:lnTo>
                  <a:lnTo>
                    <a:pt x="4676" y="171292"/>
                  </a:lnTo>
                  <a:cubicBezTo>
                    <a:pt x="2158" y="171292"/>
                    <a:pt x="0" y="169493"/>
                    <a:pt x="0" y="166974"/>
                  </a:cubicBezTo>
                  <a:cubicBezTo>
                    <a:pt x="0" y="164455"/>
                    <a:pt x="2158" y="162297"/>
                    <a:pt x="4676" y="162297"/>
                  </a:cubicBezTo>
                  <a:lnTo>
                    <a:pt x="44597" y="162297"/>
                  </a:lnTo>
                  <a:lnTo>
                    <a:pt x="44597" y="147545"/>
                  </a:lnTo>
                  <a:lnTo>
                    <a:pt x="16544" y="147545"/>
                  </a:lnTo>
                  <a:cubicBezTo>
                    <a:pt x="14027" y="147545"/>
                    <a:pt x="11869" y="145386"/>
                    <a:pt x="11869" y="142867"/>
                  </a:cubicBezTo>
                  <a:lnTo>
                    <a:pt x="11869" y="71627"/>
                  </a:lnTo>
                  <a:cubicBezTo>
                    <a:pt x="11869" y="69108"/>
                    <a:pt x="14027" y="67309"/>
                    <a:pt x="16544" y="67309"/>
                  </a:cubicBezTo>
                  <a:lnTo>
                    <a:pt x="111852" y="67309"/>
                  </a:lnTo>
                  <a:cubicBezTo>
                    <a:pt x="114370" y="67309"/>
                    <a:pt x="116168" y="69108"/>
                    <a:pt x="116168" y="71627"/>
                  </a:cubicBezTo>
                  <a:lnTo>
                    <a:pt x="116168" y="142867"/>
                  </a:lnTo>
                  <a:cubicBezTo>
                    <a:pt x="116168" y="145386"/>
                    <a:pt x="114370" y="147545"/>
                    <a:pt x="111852" y="147545"/>
                  </a:cubicBezTo>
                  <a:lnTo>
                    <a:pt x="83440" y="147545"/>
                  </a:lnTo>
                  <a:lnTo>
                    <a:pt x="83440" y="162297"/>
                  </a:lnTo>
                  <a:lnTo>
                    <a:pt x="136668" y="162297"/>
                  </a:lnTo>
                  <a:lnTo>
                    <a:pt x="136668" y="89977"/>
                  </a:lnTo>
                  <a:cubicBezTo>
                    <a:pt x="136668" y="74505"/>
                    <a:pt x="149616" y="61912"/>
                    <a:pt x="165081" y="61912"/>
                  </a:cubicBezTo>
                  <a:close/>
                  <a:moveTo>
                    <a:pt x="194905" y="8944"/>
                  </a:moveTo>
                  <a:cubicBezTo>
                    <a:pt x="185961" y="8944"/>
                    <a:pt x="178806" y="16098"/>
                    <a:pt x="178806" y="25042"/>
                  </a:cubicBezTo>
                  <a:cubicBezTo>
                    <a:pt x="178806" y="33986"/>
                    <a:pt x="185961" y="41141"/>
                    <a:pt x="194905" y="41141"/>
                  </a:cubicBezTo>
                  <a:cubicBezTo>
                    <a:pt x="203848" y="41141"/>
                    <a:pt x="211003" y="33986"/>
                    <a:pt x="211003" y="25042"/>
                  </a:cubicBezTo>
                  <a:cubicBezTo>
                    <a:pt x="211003" y="16098"/>
                    <a:pt x="203848" y="8944"/>
                    <a:pt x="194905" y="8944"/>
                  </a:cubicBezTo>
                  <a:close/>
                  <a:moveTo>
                    <a:pt x="194905" y="0"/>
                  </a:moveTo>
                  <a:cubicBezTo>
                    <a:pt x="208857" y="0"/>
                    <a:pt x="220305" y="11448"/>
                    <a:pt x="220305" y="25042"/>
                  </a:cubicBezTo>
                  <a:cubicBezTo>
                    <a:pt x="220305" y="38994"/>
                    <a:pt x="208857" y="50442"/>
                    <a:pt x="194905" y="50442"/>
                  </a:cubicBezTo>
                  <a:cubicBezTo>
                    <a:pt x="180952" y="50442"/>
                    <a:pt x="169862" y="38994"/>
                    <a:pt x="169862" y="25042"/>
                  </a:cubicBezTo>
                  <a:cubicBezTo>
                    <a:pt x="169862" y="11448"/>
                    <a:pt x="180952" y="0"/>
                    <a:pt x="194905" y="0"/>
                  </a:cubicBezTo>
                  <a:close/>
                </a:path>
              </a:pathLst>
            </a:custGeom>
            <a:solidFill>
              <a:srgbClr val="3333C1"/>
            </a:solidFill>
            <a:ln>
              <a:noFill/>
            </a:ln>
            <a:effectLst/>
          </p:spPr>
          <p:txBody>
            <a:bodyPr anchor="ctr"/>
            <a:lstStyle/>
            <a:p>
              <a:pPr algn="just"/>
              <a:endParaRPr lang="en-US" sz="506" dirty="0">
                <a:latin typeface="Arial" panose="020B0604020202020204" pitchFamily="34" charset="0"/>
              </a:endParaRPr>
            </a:p>
          </p:txBody>
        </p:sp>
      </p:grpSp>
      <p:grpSp>
        <p:nvGrpSpPr>
          <p:cNvPr id="5" name="Group 4">
            <a:extLst>
              <a:ext uri="{FF2B5EF4-FFF2-40B4-BE49-F238E27FC236}">
                <a16:creationId xmlns:a16="http://schemas.microsoft.com/office/drawing/2014/main" id="{26E877B8-8BF2-49CD-9620-C451B599828D}"/>
              </a:ext>
            </a:extLst>
          </p:cNvPr>
          <p:cNvGrpSpPr/>
          <p:nvPr/>
        </p:nvGrpSpPr>
        <p:grpSpPr>
          <a:xfrm>
            <a:off x="5419757" y="3145262"/>
            <a:ext cx="961892" cy="829218"/>
            <a:chOff x="7603120" y="2924577"/>
            <a:chExt cx="1710031" cy="1474165"/>
          </a:xfrm>
        </p:grpSpPr>
        <p:sp>
          <p:nvSpPr>
            <p:cNvPr id="17" name="Triangle 16">
              <a:extLst>
                <a:ext uri="{FF2B5EF4-FFF2-40B4-BE49-F238E27FC236}">
                  <a16:creationId xmlns:a16="http://schemas.microsoft.com/office/drawing/2014/main" id="{8427D805-8288-3543-BC1C-5E725059C9EB}"/>
                </a:ext>
              </a:extLst>
            </p:cNvPr>
            <p:cNvSpPr/>
            <p:nvPr/>
          </p:nvSpPr>
          <p:spPr>
            <a:xfrm rot="10800000">
              <a:off x="7603120" y="2924577"/>
              <a:ext cx="1710031" cy="1474165"/>
            </a:xfrm>
            <a:prstGeom prst="triangle">
              <a:avLst/>
            </a:prstGeom>
            <a:solidFill>
              <a:srgbClr val="002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sp>
          <p:nvSpPr>
            <p:cNvPr id="94" name="Freeform 287">
              <a:extLst>
                <a:ext uri="{FF2B5EF4-FFF2-40B4-BE49-F238E27FC236}">
                  <a16:creationId xmlns:a16="http://schemas.microsoft.com/office/drawing/2014/main" id="{F425D925-BAC1-4311-A2E7-AA8C4565DB35}"/>
                </a:ext>
              </a:extLst>
            </p:cNvPr>
            <p:cNvSpPr>
              <a:spLocks noChangeArrowheads="1"/>
            </p:cNvSpPr>
            <p:nvPr/>
          </p:nvSpPr>
          <p:spPr bwMode="auto">
            <a:xfrm>
              <a:off x="8080401" y="3076124"/>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pic>
          <p:nvPicPr>
            <p:cNvPr id="9" name="Graphic 8">
              <a:extLst>
                <a:ext uri="{FF2B5EF4-FFF2-40B4-BE49-F238E27FC236}">
                  <a16:creationId xmlns:a16="http://schemas.microsoft.com/office/drawing/2014/main" id="{EA490D08-D5CB-46CC-A596-A94B9D1EC4AE}"/>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8302166" y="3189275"/>
              <a:ext cx="308610" cy="493776"/>
            </a:xfrm>
            <a:prstGeom prst="rect">
              <a:avLst/>
            </a:prstGeom>
          </p:spPr>
        </p:pic>
      </p:grpSp>
      <p:sp>
        <p:nvSpPr>
          <p:cNvPr id="91" name="Rectangle 90">
            <a:extLst>
              <a:ext uri="{FF2B5EF4-FFF2-40B4-BE49-F238E27FC236}">
                <a16:creationId xmlns:a16="http://schemas.microsoft.com/office/drawing/2014/main" id="{7E76C135-AC69-40E8-B783-7D5C3472DCF7}"/>
              </a:ext>
            </a:extLst>
          </p:cNvPr>
          <p:cNvSpPr/>
          <p:nvPr/>
        </p:nvSpPr>
        <p:spPr>
          <a:xfrm>
            <a:off x="5986561" y="4156238"/>
            <a:ext cx="879560" cy="341632"/>
          </a:xfrm>
          <a:prstGeom prst="rect">
            <a:avLst/>
          </a:prstGeom>
        </p:spPr>
        <p:txBody>
          <a:bodyPr wrap="square">
            <a:spAutoFit/>
          </a:bodyPr>
          <a:lstStyle/>
          <a:p>
            <a:pPr algn="ctr" defTabSz="425054">
              <a:lnSpc>
                <a:spcPct val="90000"/>
              </a:lnSpc>
              <a:spcBef>
                <a:spcPct val="0"/>
              </a:spcBef>
              <a:spcAft>
                <a:spcPct val="35000"/>
              </a:spcAft>
            </a:pPr>
            <a:r>
              <a:rPr lang="en-US" sz="900" dirty="0"/>
              <a:t>Patient Flow + Tracking</a:t>
            </a:r>
          </a:p>
        </p:txBody>
      </p:sp>
      <p:grpSp>
        <p:nvGrpSpPr>
          <p:cNvPr id="34" name="Group 33">
            <a:extLst>
              <a:ext uri="{FF2B5EF4-FFF2-40B4-BE49-F238E27FC236}">
                <a16:creationId xmlns:a16="http://schemas.microsoft.com/office/drawing/2014/main" id="{1652D396-E724-4098-B659-8B5206011C5C}"/>
              </a:ext>
            </a:extLst>
          </p:cNvPr>
          <p:cNvGrpSpPr/>
          <p:nvPr/>
        </p:nvGrpSpPr>
        <p:grpSpPr>
          <a:xfrm>
            <a:off x="6491305" y="3145263"/>
            <a:ext cx="961892" cy="829218"/>
            <a:chOff x="9508095" y="2924578"/>
            <a:chExt cx="1710031" cy="1474165"/>
          </a:xfrm>
        </p:grpSpPr>
        <p:sp>
          <p:nvSpPr>
            <p:cNvPr id="114" name="Triangle 4">
              <a:extLst>
                <a:ext uri="{FF2B5EF4-FFF2-40B4-BE49-F238E27FC236}">
                  <a16:creationId xmlns:a16="http://schemas.microsoft.com/office/drawing/2014/main" id="{90A2AF94-ADCE-49DA-83AA-B9B902185D75}"/>
                </a:ext>
              </a:extLst>
            </p:cNvPr>
            <p:cNvSpPr/>
            <p:nvPr/>
          </p:nvSpPr>
          <p:spPr>
            <a:xfrm rot="10800000">
              <a:off x="9508095" y="2924578"/>
              <a:ext cx="1710031" cy="1474165"/>
            </a:xfrm>
            <a:prstGeom prst="triangle">
              <a:avLst/>
            </a:prstGeom>
            <a:solidFill>
              <a:srgbClr val="4637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12" name="Group 11">
              <a:extLst>
                <a:ext uri="{FF2B5EF4-FFF2-40B4-BE49-F238E27FC236}">
                  <a16:creationId xmlns:a16="http://schemas.microsoft.com/office/drawing/2014/main" id="{1B612C14-5B83-43B9-98FC-C6B256043A5C}"/>
                </a:ext>
              </a:extLst>
            </p:cNvPr>
            <p:cNvGrpSpPr/>
            <p:nvPr/>
          </p:nvGrpSpPr>
          <p:grpSpPr>
            <a:xfrm>
              <a:off x="9983634" y="3076126"/>
              <a:ext cx="758952" cy="758952"/>
              <a:chOff x="9983634" y="3076126"/>
              <a:chExt cx="758952" cy="758952"/>
            </a:xfrm>
          </p:grpSpPr>
          <p:sp>
            <p:nvSpPr>
              <p:cNvPr id="116" name="Freeform 287">
                <a:extLst>
                  <a:ext uri="{FF2B5EF4-FFF2-40B4-BE49-F238E27FC236}">
                    <a16:creationId xmlns:a16="http://schemas.microsoft.com/office/drawing/2014/main" id="{FB1385C3-B30F-429D-ADC9-946ADD63EBCC}"/>
                  </a:ext>
                </a:extLst>
              </p:cNvPr>
              <p:cNvSpPr>
                <a:spLocks noChangeArrowheads="1"/>
              </p:cNvSpPr>
              <p:nvPr/>
            </p:nvSpPr>
            <p:spPr bwMode="auto">
              <a:xfrm>
                <a:off x="9983634" y="3076126"/>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93" name="Freeform 723">
                <a:extLst>
                  <a:ext uri="{FF2B5EF4-FFF2-40B4-BE49-F238E27FC236}">
                    <a16:creationId xmlns:a16="http://schemas.microsoft.com/office/drawing/2014/main" id="{9D4D2C94-1EF1-4694-AF37-4BBFC5302795}"/>
                  </a:ext>
                </a:extLst>
              </p:cNvPr>
              <p:cNvSpPr>
                <a:spLocks noChangeArrowheads="1"/>
              </p:cNvSpPr>
              <p:nvPr/>
            </p:nvSpPr>
            <p:spPr bwMode="auto">
              <a:xfrm>
                <a:off x="10125366" y="3217858"/>
                <a:ext cx="475488" cy="475488"/>
              </a:xfrm>
              <a:custGeom>
                <a:avLst/>
                <a:gdLst>
                  <a:gd name="T0" fmla="*/ 144438 w 302852"/>
                  <a:gd name="T1" fmla="*/ 232505 h 301266"/>
                  <a:gd name="T2" fmla="*/ 136727 w 302852"/>
                  <a:gd name="T3" fmla="*/ 235688 h 301266"/>
                  <a:gd name="T4" fmla="*/ 50797 w 302852"/>
                  <a:gd name="T5" fmla="*/ 229323 h 301266"/>
                  <a:gd name="T6" fmla="*/ 57041 w 302852"/>
                  <a:gd name="T7" fmla="*/ 235688 h 301266"/>
                  <a:gd name="T8" fmla="*/ 49329 w 302852"/>
                  <a:gd name="T9" fmla="*/ 232505 h 301266"/>
                  <a:gd name="T10" fmla="*/ 101487 w 302852"/>
                  <a:gd name="T11" fmla="*/ 233919 h 301266"/>
                  <a:gd name="T12" fmla="*/ 96891 w 302852"/>
                  <a:gd name="T13" fmla="*/ 229145 h 301266"/>
                  <a:gd name="T14" fmla="*/ 9396 w 302852"/>
                  <a:gd name="T15" fmla="*/ 249074 h 301266"/>
                  <a:gd name="T16" fmla="*/ 151786 w 302852"/>
                  <a:gd name="T17" fmla="*/ 272470 h 301266"/>
                  <a:gd name="T18" fmla="*/ 158292 w 302852"/>
                  <a:gd name="T19" fmla="*/ 176727 h 301266"/>
                  <a:gd name="T20" fmla="*/ 75893 w 302852"/>
                  <a:gd name="T21" fmla="*/ 213441 h 301266"/>
                  <a:gd name="T22" fmla="*/ 71195 w 302852"/>
                  <a:gd name="T23" fmla="*/ 135695 h 301266"/>
                  <a:gd name="T24" fmla="*/ 243151 w 302852"/>
                  <a:gd name="T25" fmla="*/ 128894 h 301266"/>
                  <a:gd name="T26" fmla="*/ 193723 w 302852"/>
                  <a:gd name="T27" fmla="*/ 138088 h 301266"/>
                  <a:gd name="T28" fmla="*/ 223973 w 302852"/>
                  <a:gd name="T29" fmla="*/ 98659 h 301266"/>
                  <a:gd name="T30" fmla="*/ 267367 w 302852"/>
                  <a:gd name="T31" fmla="*/ 107840 h 301266"/>
                  <a:gd name="T32" fmla="*/ 223973 w 302852"/>
                  <a:gd name="T33" fmla="*/ 98659 h 301266"/>
                  <a:gd name="T34" fmla="*/ 271743 w 302852"/>
                  <a:gd name="T35" fmla="*/ 73023 h 301266"/>
                  <a:gd name="T36" fmla="*/ 219596 w 302852"/>
                  <a:gd name="T37" fmla="*/ 73023 h 301266"/>
                  <a:gd name="T38" fmla="*/ 143662 w 302852"/>
                  <a:gd name="T39" fmla="*/ 71993 h 301266"/>
                  <a:gd name="T40" fmla="*/ 112856 w 302852"/>
                  <a:gd name="T41" fmla="*/ 97994 h 301266"/>
                  <a:gd name="T42" fmla="*/ 143662 w 302852"/>
                  <a:gd name="T43" fmla="*/ 128691 h 301266"/>
                  <a:gd name="T44" fmla="*/ 169757 w 302852"/>
                  <a:gd name="T45" fmla="*/ 97994 h 301266"/>
                  <a:gd name="T46" fmla="*/ 169757 w 302852"/>
                  <a:gd name="T47" fmla="*/ 76687 h 301266"/>
                  <a:gd name="T48" fmla="*/ 143662 w 302852"/>
                  <a:gd name="T49" fmla="*/ 45991 h 301266"/>
                  <a:gd name="T50" fmla="*/ 271747 w 302852"/>
                  <a:gd name="T51" fmla="*/ 41197 h 301266"/>
                  <a:gd name="T52" fmla="*/ 189362 w 302852"/>
                  <a:gd name="T53" fmla="*/ 41197 h 301266"/>
                  <a:gd name="T54" fmla="*/ 169757 w 302852"/>
                  <a:gd name="T55" fmla="*/ 36601 h 301266"/>
                  <a:gd name="T56" fmla="*/ 200563 w 302852"/>
                  <a:gd name="T57" fmla="*/ 67297 h 301266"/>
                  <a:gd name="T58" fmla="*/ 200563 w 302852"/>
                  <a:gd name="T59" fmla="*/ 107022 h 301266"/>
                  <a:gd name="T60" fmla="*/ 169757 w 302852"/>
                  <a:gd name="T61" fmla="*/ 138081 h 301266"/>
                  <a:gd name="T62" fmla="*/ 134238 w 302852"/>
                  <a:gd name="T63" fmla="*/ 107022 h 301266"/>
                  <a:gd name="T64" fmla="*/ 103433 w 302852"/>
                  <a:gd name="T65" fmla="*/ 71993 h 301266"/>
                  <a:gd name="T66" fmla="*/ 134238 w 302852"/>
                  <a:gd name="T67" fmla="*/ 41295 h 301266"/>
                  <a:gd name="T68" fmla="*/ 84928 w 302852"/>
                  <a:gd name="T69" fmla="*/ 12957 h 301266"/>
                  <a:gd name="T70" fmla="*/ 124682 w 302852"/>
                  <a:gd name="T71" fmla="*/ 176007 h 301266"/>
                  <a:gd name="T72" fmla="*/ 289839 w 302852"/>
                  <a:gd name="T73" fmla="*/ 163409 h 301266"/>
                  <a:gd name="T74" fmla="*/ 289839 w 302852"/>
                  <a:gd name="T75" fmla="*/ 12957 h 301266"/>
                  <a:gd name="T76" fmla="*/ 94685 w 302852"/>
                  <a:gd name="T77" fmla="*/ 0 h 301266"/>
                  <a:gd name="T78" fmla="*/ 303572 w 302852"/>
                  <a:gd name="T79" fmla="*/ 23396 h 301266"/>
                  <a:gd name="T80" fmla="*/ 280082 w 302852"/>
                  <a:gd name="T81" fmla="*/ 176727 h 301266"/>
                  <a:gd name="T82" fmla="*/ 189732 w 302852"/>
                  <a:gd name="T83" fmla="*/ 301625 h 301266"/>
                  <a:gd name="T84" fmla="*/ 147088 w 302852"/>
                  <a:gd name="T85" fmla="*/ 280028 h 301266"/>
                  <a:gd name="T86" fmla="*/ 0 w 302852"/>
                  <a:gd name="T87" fmla="*/ 249074 h 301266"/>
                  <a:gd name="T88" fmla="*/ 71195 w 302852"/>
                  <a:gd name="T89" fmla="*/ 126336 h 301266"/>
                  <a:gd name="T90" fmla="*/ 94685 w 302852"/>
                  <a:gd name="T91" fmla="*/ 0 h 30126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02852" h="301266">
                    <a:moveTo>
                      <a:pt x="136403" y="228777"/>
                    </a:moveTo>
                    <a:cubicBezTo>
                      <a:pt x="137868" y="227013"/>
                      <a:pt x="141165" y="227013"/>
                      <a:pt x="142997" y="228777"/>
                    </a:cubicBezTo>
                    <a:cubicBezTo>
                      <a:pt x="143730" y="229483"/>
                      <a:pt x="144096" y="230541"/>
                      <a:pt x="144096" y="231952"/>
                    </a:cubicBezTo>
                    <a:cubicBezTo>
                      <a:pt x="144096" y="233010"/>
                      <a:pt x="143730" y="234069"/>
                      <a:pt x="142997" y="235127"/>
                    </a:cubicBezTo>
                    <a:cubicBezTo>
                      <a:pt x="141898" y="235833"/>
                      <a:pt x="140799" y="236185"/>
                      <a:pt x="139333" y="236185"/>
                    </a:cubicBezTo>
                    <a:cubicBezTo>
                      <a:pt x="138601" y="236185"/>
                      <a:pt x="137135" y="235833"/>
                      <a:pt x="136403" y="235127"/>
                    </a:cubicBezTo>
                    <a:cubicBezTo>
                      <a:pt x="135304" y="234069"/>
                      <a:pt x="134937" y="233010"/>
                      <a:pt x="134937" y="231952"/>
                    </a:cubicBezTo>
                    <a:cubicBezTo>
                      <a:pt x="134937" y="230541"/>
                      <a:pt x="135304" y="229483"/>
                      <a:pt x="136403" y="228777"/>
                    </a:cubicBezTo>
                    <a:close/>
                    <a:moveTo>
                      <a:pt x="50677" y="228777"/>
                    </a:moveTo>
                    <a:cubicBezTo>
                      <a:pt x="52143" y="227013"/>
                      <a:pt x="55073" y="227013"/>
                      <a:pt x="56905" y="228777"/>
                    </a:cubicBezTo>
                    <a:cubicBezTo>
                      <a:pt x="57638" y="229483"/>
                      <a:pt x="58370" y="230541"/>
                      <a:pt x="58370" y="231952"/>
                    </a:cubicBezTo>
                    <a:cubicBezTo>
                      <a:pt x="58370" y="233010"/>
                      <a:pt x="57638" y="234069"/>
                      <a:pt x="56905" y="235127"/>
                    </a:cubicBezTo>
                    <a:cubicBezTo>
                      <a:pt x="56172" y="235833"/>
                      <a:pt x="55073" y="236185"/>
                      <a:pt x="53608" y="236185"/>
                    </a:cubicBezTo>
                    <a:cubicBezTo>
                      <a:pt x="52509" y="236185"/>
                      <a:pt x="51410" y="235833"/>
                      <a:pt x="50677" y="235127"/>
                    </a:cubicBezTo>
                    <a:cubicBezTo>
                      <a:pt x="49578" y="234069"/>
                      <a:pt x="49212" y="233010"/>
                      <a:pt x="49212" y="231952"/>
                    </a:cubicBezTo>
                    <a:cubicBezTo>
                      <a:pt x="49212" y="230541"/>
                      <a:pt x="49578" y="229483"/>
                      <a:pt x="50677" y="228777"/>
                    </a:cubicBezTo>
                    <a:close/>
                    <a:moveTo>
                      <a:pt x="96661" y="228600"/>
                    </a:moveTo>
                    <a:cubicBezTo>
                      <a:pt x="99130" y="228600"/>
                      <a:pt x="101247" y="230798"/>
                      <a:pt x="101247" y="233363"/>
                    </a:cubicBezTo>
                    <a:cubicBezTo>
                      <a:pt x="101247" y="235927"/>
                      <a:pt x="99130" y="237759"/>
                      <a:pt x="96661" y="237759"/>
                    </a:cubicBezTo>
                    <a:cubicBezTo>
                      <a:pt x="94191" y="237759"/>
                      <a:pt x="92075" y="235927"/>
                      <a:pt x="92075" y="233363"/>
                    </a:cubicBezTo>
                    <a:cubicBezTo>
                      <a:pt x="92075" y="230798"/>
                      <a:pt x="94191" y="228600"/>
                      <a:pt x="96661" y="228600"/>
                    </a:cubicBezTo>
                    <a:close/>
                    <a:moveTo>
                      <a:pt x="23795" y="135372"/>
                    </a:moveTo>
                    <a:cubicBezTo>
                      <a:pt x="15863" y="135372"/>
                      <a:pt x="9374" y="141836"/>
                      <a:pt x="9374" y="149735"/>
                    </a:cubicBezTo>
                    <a:lnTo>
                      <a:pt x="9374" y="248482"/>
                    </a:lnTo>
                    <a:cubicBezTo>
                      <a:pt x="9374" y="256381"/>
                      <a:pt x="15863" y="262845"/>
                      <a:pt x="23795" y="262845"/>
                    </a:cubicBezTo>
                    <a:lnTo>
                      <a:pt x="117896" y="262845"/>
                    </a:lnTo>
                    <a:cubicBezTo>
                      <a:pt x="129794" y="262845"/>
                      <a:pt x="141331" y="266076"/>
                      <a:pt x="151426" y="271822"/>
                    </a:cubicBezTo>
                    <a:lnTo>
                      <a:pt x="182432" y="289057"/>
                    </a:lnTo>
                    <a:lnTo>
                      <a:pt x="182432" y="176307"/>
                    </a:lnTo>
                    <a:lnTo>
                      <a:pt x="157916" y="176307"/>
                    </a:lnTo>
                    <a:cubicBezTo>
                      <a:pt x="147821" y="176307"/>
                      <a:pt x="137726" y="178821"/>
                      <a:pt x="128712" y="183848"/>
                    </a:cubicBezTo>
                    <a:lnTo>
                      <a:pt x="77876" y="212574"/>
                    </a:lnTo>
                    <a:cubicBezTo>
                      <a:pt x="77155" y="212933"/>
                      <a:pt x="76434" y="212933"/>
                      <a:pt x="75713" y="212933"/>
                    </a:cubicBezTo>
                    <a:cubicBezTo>
                      <a:pt x="74631" y="212933"/>
                      <a:pt x="73910" y="212933"/>
                      <a:pt x="73189" y="212574"/>
                    </a:cubicBezTo>
                    <a:cubicBezTo>
                      <a:pt x="72107" y="211856"/>
                      <a:pt x="71026" y="210419"/>
                      <a:pt x="71026" y="208624"/>
                    </a:cubicBezTo>
                    <a:lnTo>
                      <a:pt x="71026" y="135372"/>
                    </a:lnTo>
                    <a:lnTo>
                      <a:pt x="23795" y="135372"/>
                    </a:lnTo>
                    <a:close/>
                    <a:moveTo>
                      <a:pt x="193263" y="128588"/>
                    </a:moveTo>
                    <a:lnTo>
                      <a:pt x="242574" y="128588"/>
                    </a:lnTo>
                    <a:cubicBezTo>
                      <a:pt x="245112" y="128588"/>
                      <a:pt x="247288" y="130705"/>
                      <a:pt x="247288" y="133174"/>
                    </a:cubicBezTo>
                    <a:cubicBezTo>
                      <a:pt x="247288" y="135644"/>
                      <a:pt x="245112" y="137760"/>
                      <a:pt x="242574" y="137760"/>
                    </a:cubicBezTo>
                    <a:lnTo>
                      <a:pt x="193263" y="137760"/>
                    </a:lnTo>
                    <a:cubicBezTo>
                      <a:pt x="190725" y="137760"/>
                      <a:pt x="188912" y="135644"/>
                      <a:pt x="188912" y="133174"/>
                    </a:cubicBezTo>
                    <a:cubicBezTo>
                      <a:pt x="188912" y="130705"/>
                      <a:pt x="190725" y="128588"/>
                      <a:pt x="193263" y="128588"/>
                    </a:cubicBezTo>
                    <a:close/>
                    <a:moveTo>
                      <a:pt x="223441" y="98425"/>
                    </a:moveTo>
                    <a:lnTo>
                      <a:pt x="266733" y="98425"/>
                    </a:lnTo>
                    <a:cubicBezTo>
                      <a:pt x="269279" y="98425"/>
                      <a:pt x="271098" y="100623"/>
                      <a:pt x="271098" y="102821"/>
                    </a:cubicBezTo>
                    <a:cubicBezTo>
                      <a:pt x="271098" y="105752"/>
                      <a:pt x="269279" y="107584"/>
                      <a:pt x="266733" y="107584"/>
                    </a:cubicBezTo>
                    <a:lnTo>
                      <a:pt x="223441" y="107584"/>
                    </a:lnTo>
                    <a:cubicBezTo>
                      <a:pt x="221258" y="107584"/>
                      <a:pt x="219075" y="105752"/>
                      <a:pt x="219075" y="102821"/>
                    </a:cubicBezTo>
                    <a:cubicBezTo>
                      <a:pt x="219075" y="100623"/>
                      <a:pt x="221258" y="98425"/>
                      <a:pt x="223441" y="98425"/>
                    </a:cubicBezTo>
                    <a:close/>
                    <a:moveTo>
                      <a:pt x="223441" y="68263"/>
                    </a:moveTo>
                    <a:lnTo>
                      <a:pt x="266733" y="68263"/>
                    </a:lnTo>
                    <a:cubicBezTo>
                      <a:pt x="269279" y="68263"/>
                      <a:pt x="271098" y="70380"/>
                      <a:pt x="271098" y="72849"/>
                    </a:cubicBezTo>
                    <a:cubicBezTo>
                      <a:pt x="271098" y="75319"/>
                      <a:pt x="269279" y="77435"/>
                      <a:pt x="266733" y="77435"/>
                    </a:cubicBezTo>
                    <a:lnTo>
                      <a:pt x="223441" y="77435"/>
                    </a:lnTo>
                    <a:cubicBezTo>
                      <a:pt x="221258" y="77435"/>
                      <a:pt x="219075" y="75319"/>
                      <a:pt x="219075" y="72849"/>
                    </a:cubicBezTo>
                    <a:cubicBezTo>
                      <a:pt x="219075" y="70380"/>
                      <a:pt x="221258" y="68263"/>
                      <a:pt x="223441" y="68263"/>
                    </a:cubicBezTo>
                    <a:close/>
                    <a:moveTo>
                      <a:pt x="143321" y="45881"/>
                    </a:moveTo>
                    <a:lnTo>
                      <a:pt x="143321" y="71821"/>
                    </a:lnTo>
                    <a:cubicBezTo>
                      <a:pt x="143321" y="74343"/>
                      <a:pt x="141152" y="76505"/>
                      <a:pt x="138621" y="76505"/>
                    </a:cubicBezTo>
                    <a:lnTo>
                      <a:pt x="112588" y="76505"/>
                    </a:lnTo>
                    <a:lnTo>
                      <a:pt x="112588" y="97761"/>
                    </a:lnTo>
                    <a:lnTo>
                      <a:pt x="138621" y="97761"/>
                    </a:lnTo>
                    <a:cubicBezTo>
                      <a:pt x="141152" y="97761"/>
                      <a:pt x="143321" y="99923"/>
                      <a:pt x="143321" y="102085"/>
                    </a:cubicBezTo>
                    <a:lnTo>
                      <a:pt x="143321" y="128385"/>
                    </a:lnTo>
                    <a:lnTo>
                      <a:pt x="164653" y="128385"/>
                    </a:lnTo>
                    <a:lnTo>
                      <a:pt x="164653" y="102085"/>
                    </a:lnTo>
                    <a:cubicBezTo>
                      <a:pt x="164653" y="99923"/>
                      <a:pt x="166823" y="97761"/>
                      <a:pt x="169354" y="97761"/>
                    </a:cubicBezTo>
                    <a:lnTo>
                      <a:pt x="195025" y="97761"/>
                    </a:lnTo>
                    <a:lnTo>
                      <a:pt x="195025" y="76505"/>
                    </a:lnTo>
                    <a:lnTo>
                      <a:pt x="169354" y="76505"/>
                    </a:lnTo>
                    <a:cubicBezTo>
                      <a:pt x="166823" y="76505"/>
                      <a:pt x="164653" y="74343"/>
                      <a:pt x="164653" y="71821"/>
                    </a:cubicBezTo>
                    <a:lnTo>
                      <a:pt x="164653" y="45881"/>
                    </a:lnTo>
                    <a:lnTo>
                      <a:pt x="143321" y="45881"/>
                    </a:lnTo>
                    <a:close/>
                    <a:moveTo>
                      <a:pt x="193238" y="36513"/>
                    </a:moveTo>
                    <a:lnTo>
                      <a:pt x="266776" y="36513"/>
                    </a:lnTo>
                    <a:cubicBezTo>
                      <a:pt x="269299" y="36513"/>
                      <a:pt x="271102" y="38630"/>
                      <a:pt x="271102" y="41099"/>
                    </a:cubicBezTo>
                    <a:cubicBezTo>
                      <a:pt x="271102" y="43569"/>
                      <a:pt x="269299" y="45685"/>
                      <a:pt x="266776" y="45685"/>
                    </a:cubicBezTo>
                    <a:lnTo>
                      <a:pt x="193238" y="45685"/>
                    </a:lnTo>
                    <a:cubicBezTo>
                      <a:pt x="190715" y="45685"/>
                      <a:pt x="188912" y="43569"/>
                      <a:pt x="188912" y="41099"/>
                    </a:cubicBezTo>
                    <a:cubicBezTo>
                      <a:pt x="188912" y="38630"/>
                      <a:pt x="190715" y="36513"/>
                      <a:pt x="193238" y="36513"/>
                    </a:cubicBezTo>
                    <a:close/>
                    <a:moveTo>
                      <a:pt x="138621" y="36513"/>
                    </a:moveTo>
                    <a:lnTo>
                      <a:pt x="169354" y="36513"/>
                    </a:lnTo>
                    <a:cubicBezTo>
                      <a:pt x="171885" y="36513"/>
                      <a:pt x="173693" y="38675"/>
                      <a:pt x="173693" y="41197"/>
                    </a:cubicBezTo>
                    <a:lnTo>
                      <a:pt x="173693" y="67137"/>
                    </a:lnTo>
                    <a:lnTo>
                      <a:pt x="200087" y="67137"/>
                    </a:lnTo>
                    <a:cubicBezTo>
                      <a:pt x="202256" y="67137"/>
                      <a:pt x="204426" y="69299"/>
                      <a:pt x="204426" y="71821"/>
                    </a:cubicBezTo>
                    <a:lnTo>
                      <a:pt x="204426" y="102085"/>
                    </a:lnTo>
                    <a:cubicBezTo>
                      <a:pt x="204426" y="104967"/>
                      <a:pt x="202256" y="106768"/>
                      <a:pt x="200087" y="106768"/>
                    </a:cubicBezTo>
                    <a:lnTo>
                      <a:pt x="173693" y="106768"/>
                    </a:lnTo>
                    <a:lnTo>
                      <a:pt x="173693" y="133069"/>
                    </a:lnTo>
                    <a:cubicBezTo>
                      <a:pt x="173693" y="135591"/>
                      <a:pt x="171885" y="137753"/>
                      <a:pt x="169354" y="137753"/>
                    </a:cubicBezTo>
                    <a:lnTo>
                      <a:pt x="138621" y="137753"/>
                    </a:lnTo>
                    <a:cubicBezTo>
                      <a:pt x="136090" y="137753"/>
                      <a:pt x="133920" y="135591"/>
                      <a:pt x="133920" y="133069"/>
                    </a:cubicBezTo>
                    <a:lnTo>
                      <a:pt x="133920" y="106768"/>
                    </a:lnTo>
                    <a:lnTo>
                      <a:pt x="107888" y="106768"/>
                    </a:lnTo>
                    <a:cubicBezTo>
                      <a:pt x="105357" y="106768"/>
                      <a:pt x="103187" y="104967"/>
                      <a:pt x="103187" y="102085"/>
                    </a:cubicBezTo>
                    <a:lnTo>
                      <a:pt x="103187" y="71821"/>
                    </a:lnTo>
                    <a:cubicBezTo>
                      <a:pt x="103187" y="69299"/>
                      <a:pt x="105357" y="67137"/>
                      <a:pt x="107888" y="67137"/>
                    </a:cubicBezTo>
                    <a:lnTo>
                      <a:pt x="133920" y="67137"/>
                    </a:lnTo>
                    <a:lnTo>
                      <a:pt x="133920" y="41197"/>
                    </a:lnTo>
                    <a:cubicBezTo>
                      <a:pt x="133920" y="38675"/>
                      <a:pt x="136090" y="36513"/>
                      <a:pt x="138621" y="36513"/>
                    </a:cubicBezTo>
                    <a:close/>
                    <a:moveTo>
                      <a:pt x="94461" y="8977"/>
                    </a:moveTo>
                    <a:cubicBezTo>
                      <a:pt x="90855" y="8977"/>
                      <a:pt x="87250" y="10413"/>
                      <a:pt x="84726" y="12927"/>
                    </a:cubicBezTo>
                    <a:cubicBezTo>
                      <a:pt x="81481" y="15799"/>
                      <a:pt x="80039" y="19390"/>
                      <a:pt x="80039" y="23340"/>
                    </a:cubicBezTo>
                    <a:lnTo>
                      <a:pt x="80039" y="200724"/>
                    </a:lnTo>
                    <a:lnTo>
                      <a:pt x="124386" y="175589"/>
                    </a:lnTo>
                    <a:cubicBezTo>
                      <a:pt x="134481" y="170203"/>
                      <a:pt x="146378" y="166971"/>
                      <a:pt x="157916" y="166971"/>
                    </a:cubicBezTo>
                    <a:lnTo>
                      <a:pt x="279417" y="166971"/>
                    </a:lnTo>
                    <a:cubicBezTo>
                      <a:pt x="283022" y="166971"/>
                      <a:pt x="286628" y="165535"/>
                      <a:pt x="289151" y="163021"/>
                    </a:cubicBezTo>
                    <a:cubicBezTo>
                      <a:pt x="292036" y="160508"/>
                      <a:pt x="293838" y="156917"/>
                      <a:pt x="293838" y="152967"/>
                    </a:cubicBezTo>
                    <a:lnTo>
                      <a:pt x="293838" y="23340"/>
                    </a:lnTo>
                    <a:cubicBezTo>
                      <a:pt x="293838" y="19390"/>
                      <a:pt x="292036" y="15799"/>
                      <a:pt x="289151" y="12927"/>
                    </a:cubicBezTo>
                    <a:cubicBezTo>
                      <a:pt x="286628" y="10413"/>
                      <a:pt x="283022" y="8977"/>
                      <a:pt x="279417" y="8977"/>
                    </a:cubicBezTo>
                    <a:lnTo>
                      <a:pt x="94461" y="8977"/>
                    </a:lnTo>
                    <a:close/>
                    <a:moveTo>
                      <a:pt x="94461" y="0"/>
                    </a:moveTo>
                    <a:lnTo>
                      <a:pt x="279417" y="0"/>
                    </a:lnTo>
                    <a:cubicBezTo>
                      <a:pt x="285185" y="0"/>
                      <a:pt x="290954" y="2154"/>
                      <a:pt x="295641" y="6463"/>
                    </a:cubicBezTo>
                    <a:cubicBezTo>
                      <a:pt x="300328" y="10772"/>
                      <a:pt x="302852" y="16877"/>
                      <a:pt x="302852" y="23340"/>
                    </a:cubicBezTo>
                    <a:lnTo>
                      <a:pt x="302852" y="152967"/>
                    </a:lnTo>
                    <a:cubicBezTo>
                      <a:pt x="302852" y="159430"/>
                      <a:pt x="300328" y="165176"/>
                      <a:pt x="295641" y="169485"/>
                    </a:cubicBezTo>
                    <a:cubicBezTo>
                      <a:pt x="290954" y="173794"/>
                      <a:pt x="285185" y="176307"/>
                      <a:pt x="279417" y="176307"/>
                    </a:cubicBezTo>
                    <a:lnTo>
                      <a:pt x="191446" y="176307"/>
                    </a:lnTo>
                    <a:lnTo>
                      <a:pt x="191446" y="296598"/>
                    </a:lnTo>
                    <a:cubicBezTo>
                      <a:pt x="191446" y="298393"/>
                      <a:pt x="190725" y="299830"/>
                      <a:pt x="189282" y="300907"/>
                    </a:cubicBezTo>
                    <a:cubicBezTo>
                      <a:pt x="188561" y="301266"/>
                      <a:pt x="187840" y="301266"/>
                      <a:pt x="186759" y="301266"/>
                    </a:cubicBezTo>
                    <a:cubicBezTo>
                      <a:pt x="186398" y="301266"/>
                      <a:pt x="185316" y="301266"/>
                      <a:pt x="184956" y="300907"/>
                    </a:cubicBezTo>
                    <a:lnTo>
                      <a:pt x="146739" y="279362"/>
                    </a:lnTo>
                    <a:cubicBezTo>
                      <a:pt x="138086" y="274694"/>
                      <a:pt x="128352" y="272181"/>
                      <a:pt x="117896" y="272181"/>
                    </a:cubicBezTo>
                    <a:lnTo>
                      <a:pt x="23795" y="272181"/>
                    </a:lnTo>
                    <a:cubicBezTo>
                      <a:pt x="10816" y="272181"/>
                      <a:pt x="0" y="261768"/>
                      <a:pt x="0" y="248482"/>
                    </a:cubicBezTo>
                    <a:lnTo>
                      <a:pt x="0" y="149735"/>
                    </a:lnTo>
                    <a:cubicBezTo>
                      <a:pt x="0" y="136809"/>
                      <a:pt x="10816" y="126036"/>
                      <a:pt x="23795" y="126036"/>
                    </a:cubicBezTo>
                    <a:lnTo>
                      <a:pt x="71026" y="126036"/>
                    </a:lnTo>
                    <a:lnTo>
                      <a:pt x="71026" y="23340"/>
                    </a:lnTo>
                    <a:cubicBezTo>
                      <a:pt x="71026" y="16877"/>
                      <a:pt x="73549" y="10772"/>
                      <a:pt x="78236" y="6463"/>
                    </a:cubicBezTo>
                    <a:cubicBezTo>
                      <a:pt x="82923" y="2154"/>
                      <a:pt x="88331" y="0"/>
                      <a:pt x="94461" y="0"/>
                    </a:cubicBezTo>
                    <a:close/>
                  </a:path>
                </a:pathLst>
              </a:custGeom>
              <a:solidFill>
                <a:srgbClr val="463793"/>
              </a:solidFill>
              <a:ln>
                <a:noFill/>
              </a:ln>
              <a:effectLst/>
            </p:spPr>
            <p:txBody>
              <a:bodyPr anchor="ctr"/>
              <a:lstStyle/>
              <a:p>
                <a:endParaRPr lang="en-US" sz="506" dirty="0">
                  <a:latin typeface="Arial" panose="020B0604020202020204" pitchFamily="34" charset="0"/>
                </a:endParaRPr>
              </a:p>
            </p:txBody>
          </p:sp>
        </p:grpSp>
      </p:grpSp>
      <p:grpSp>
        <p:nvGrpSpPr>
          <p:cNvPr id="20" name="Group 19">
            <a:extLst>
              <a:ext uri="{FF2B5EF4-FFF2-40B4-BE49-F238E27FC236}">
                <a16:creationId xmlns:a16="http://schemas.microsoft.com/office/drawing/2014/main" id="{FA569E0E-E522-4CDC-B753-1A65625079D3}"/>
              </a:ext>
            </a:extLst>
          </p:cNvPr>
          <p:cNvGrpSpPr/>
          <p:nvPr/>
        </p:nvGrpSpPr>
        <p:grpSpPr>
          <a:xfrm>
            <a:off x="4348204" y="3145262"/>
            <a:ext cx="961892" cy="829218"/>
            <a:chOff x="5698136" y="2924577"/>
            <a:chExt cx="1710031" cy="1474165"/>
          </a:xfrm>
        </p:grpSpPr>
        <p:sp>
          <p:nvSpPr>
            <p:cNvPr id="4" name="Triangle 3">
              <a:extLst>
                <a:ext uri="{FF2B5EF4-FFF2-40B4-BE49-F238E27FC236}">
                  <a16:creationId xmlns:a16="http://schemas.microsoft.com/office/drawing/2014/main" id="{78D0D682-D2A9-7E49-B593-80C1004C2B8B}"/>
                </a:ext>
              </a:extLst>
            </p:cNvPr>
            <p:cNvSpPr/>
            <p:nvPr/>
          </p:nvSpPr>
          <p:spPr>
            <a:xfrm rot="10800000">
              <a:off x="5698136" y="2924577"/>
              <a:ext cx="1710031" cy="1474165"/>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6" dirty="0">
                <a:latin typeface="Lato Light" panose="020F0502020204030203" pitchFamily="34" charset="0"/>
              </a:endParaRPr>
            </a:p>
          </p:txBody>
        </p:sp>
        <p:grpSp>
          <p:nvGrpSpPr>
            <p:cNvPr id="10" name="Group 9">
              <a:extLst>
                <a:ext uri="{FF2B5EF4-FFF2-40B4-BE49-F238E27FC236}">
                  <a16:creationId xmlns:a16="http://schemas.microsoft.com/office/drawing/2014/main" id="{80E484D2-7A66-407E-9135-827F1F5D1C74}"/>
                </a:ext>
              </a:extLst>
            </p:cNvPr>
            <p:cNvGrpSpPr/>
            <p:nvPr/>
          </p:nvGrpSpPr>
          <p:grpSpPr>
            <a:xfrm>
              <a:off x="6176568" y="3076126"/>
              <a:ext cx="758952" cy="758952"/>
              <a:chOff x="6176568" y="3076126"/>
              <a:chExt cx="758952" cy="758952"/>
            </a:xfrm>
          </p:grpSpPr>
          <p:sp>
            <p:nvSpPr>
              <p:cNvPr id="100" name="Freeform 287">
                <a:extLst>
                  <a:ext uri="{FF2B5EF4-FFF2-40B4-BE49-F238E27FC236}">
                    <a16:creationId xmlns:a16="http://schemas.microsoft.com/office/drawing/2014/main" id="{7E70763C-4680-4F2F-8A5A-5195411FAF4B}"/>
                  </a:ext>
                </a:extLst>
              </p:cNvPr>
              <p:cNvSpPr>
                <a:spLocks noChangeArrowheads="1"/>
              </p:cNvSpPr>
              <p:nvPr/>
            </p:nvSpPr>
            <p:spPr bwMode="auto">
              <a:xfrm>
                <a:off x="6176568" y="3076126"/>
                <a:ext cx="758952" cy="758952"/>
              </a:xfrm>
              <a:custGeom>
                <a:avLst/>
                <a:gdLst>
                  <a:gd name="T0" fmla="*/ 1446 w 1447"/>
                  <a:gd name="T1" fmla="*/ 723 h 1447"/>
                  <a:gd name="T2" fmla="*/ 1446 w 1447"/>
                  <a:gd name="T3" fmla="*/ 723 h 1447"/>
                  <a:gd name="T4" fmla="*/ 723 w 1447"/>
                  <a:gd name="T5" fmla="*/ 1446 h 1447"/>
                  <a:gd name="T6" fmla="*/ 723 w 1447"/>
                  <a:gd name="T7" fmla="*/ 1446 h 1447"/>
                  <a:gd name="T8" fmla="*/ 0 w 1447"/>
                  <a:gd name="T9" fmla="*/ 723 h 1447"/>
                  <a:gd name="T10" fmla="*/ 0 w 1447"/>
                  <a:gd name="T11" fmla="*/ 723 h 1447"/>
                  <a:gd name="T12" fmla="*/ 723 w 1447"/>
                  <a:gd name="T13" fmla="*/ 0 h 1447"/>
                  <a:gd name="T14" fmla="*/ 723 w 1447"/>
                  <a:gd name="T15" fmla="*/ 0 h 1447"/>
                  <a:gd name="T16" fmla="*/ 1446 w 1447"/>
                  <a:gd name="T17" fmla="*/ 723 h 1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7" h="1447">
                    <a:moveTo>
                      <a:pt x="1446" y="723"/>
                    </a:moveTo>
                    <a:lnTo>
                      <a:pt x="1446" y="723"/>
                    </a:lnTo>
                    <a:cubicBezTo>
                      <a:pt x="1446" y="1122"/>
                      <a:pt x="1122" y="1446"/>
                      <a:pt x="723" y="1446"/>
                    </a:cubicBezTo>
                    <a:lnTo>
                      <a:pt x="723" y="1446"/>
                    </a:lnTo>
                    <a:cubicBezTo>
                      <a:pt x="324" y="1446"/>
                      <a:pt x="0" y="1122"/>
                      <a:pt x="0" y="723"/>
                    </a:cubicBezTo>
                    <a:lnTo>
                      <a:pt x="0" y="723"/>
                    </a:lnTo>
                    <a:cubicBezTo>
                      <a:pt x="0" y="324"/>
                      <a:pt x="324" y="0"/>
                      <a:pt x="723" y="0"/>
                    </a:cubicBezTo>
                    <a:lnTo>
                      <a:pt x="723" y="0"/>
                    </a:lnTo>
                    <a:cubicBezTo>
                      <a:pt x="1122" y="0"/>
                      <a:pt x="1446" y="324"/>
                      <a:pt x="1446" y="723"/>
                    </a:cubicBezTo>
                  </a:path>
                </a:pathLst>
              </a:custGeom>
              <a:solidFill>
                <a:schemeClr val="bg1"/>
              </a:solidFill>
              <a:ln>
                <a:noFill/>
              </a:ln>
              <a:effectLst/>
            </p:spPr>
            <p:txBody>
              <a:bodyPr wrap="none" anchor="ctr"/>
              <a:lstStyle/>
              <a:p>
                <a:endParaRPr lang="en-US" sz="1837" dirty="0">
                  <a:latin typeface="Lato Light" panose="020F0502020204030203" pitchFamily="34" charset="0"/>
                </a:endParaRPr>
              </a:p>
            </p:txBody>
          </p:sp>
          <p:sp>
            <p:nvSpPr>
              <p:cNvPr id="106" name="Freeform 1044">
                <a:extLst>
                  <a:ext uri="{FF2B5EF4-FFF2-40B4-BE49-F238E27FC236}">
                    <a16:creationId xmlns:a16="http://schemas.microsoft.com/office/drawing/2014/main" id="{735B0445-22E0-4696-BCA4-8C62E25C9E00}"/>
                  </a:ext>
                </a:extLst>
              </p:cNvPr>
              <p:cNvSpPr>
                <a:spLocks noChangeAspect="1"/>
              </p:cNvSpPr>
              <p:nvPr/>
            </p:nvSpPr>
            <p:spPr bwMode="auto">
              <a:xfrm>
                <a:off x="6313728" y="3213286"/>
                <a:ext cx="484632" cy="484632"/>
              </a:xfrm>
              <a:custGeom>
                <a:avLst/>
                <a:gdLst>
                  <a:gd name="T0" fmla="*/ 5581485 w 283803"/>
                  <a:gd name="T1" fmla="*/ 9633072 h 283804"/>
                  <a:gd name="T2" fmla="*/ 5290731 w 283803"/>
                  <a:gd name="T3" fmla="*/ 9752861 h 283804"/>
                  <a:gd name="T4" fmla="*/ 2343442 w 283803"/>
                  <a:gd name="T5" fmla="*/ 9513246 h 283804"/>
                  <a:gd name="T6" fmla="*/ 2547687 w 283803"/>
                  <a:gd name="T7" fmla="*/ 9752861 h 283804"/>
                  <a:gd name="T8" fmla="*/ 2307385 w 283803"/>
                  <a:gd name="T9" fmla="*/ 9633072 h 283804"/>
                  <a:gd name="T10" fmla="*/ 4139387 w 283803"/>
                  <a:gd name="T11" fmla="*/ 9626109 h 283804"/>
                  <a:gd name="T12" fmla="*/ 3973246 w 283803"/>
                  <a:gd name="T13" fmla="*/ 9459966 h 283804"/>
                  <a:gd name="T14" fmla="*/ 575044 w 283803"/>
                  <a:gd name="T15" fmla="*/ 9998897 h 283804"/>
                  <a:gd name="T16" fmla="*/ 7502246 w 283803"/>
                  <a:gd name="T17" fmla="*/ 9267917 h 283804"/>
                  <a:gd name="T18" fmla="*/ 4384489 w 283803"/>
                  <a:gd name="T19" fmla="*/ 7902548 h 283804"/>
                  <a:gd name="T20" fmla="*/ 3216486 w 283803"/>
                  <a:gd name="T21" fmla="*/ 8234820 h 283804"/>
                  <a:gd name="T22" fmla="*/ 1147913 w 283803"/>
                  <a:gd name="T23" fmla="*/ 7902548 h 283804"/>
                  <a:gd name="T24" fmla="*/ 2370802 w 283803"/>
                  <a:gd name="T25" fmla="*/ 8234820 h 283804"/>
                  <a:gd name="T26" fmla="*/ 1147913 w 283803"/>
                  <a:gd name="T27" fmla="*/ 7902548 h 283804"/>
                  <a:gd name="T28" fmla="*/ 7044818 w 283803"/>
                  <a:gd name="T29" fmla="*/ 8119261 h 283804"/>
                  <a:gd name="T30" fmla="*/ 7044818 w 283803"/>
                  <a:gd name="T31" fmla="*/ 6866113 h 283804"/>
                  <a:gd name="T32" fmla="*/ 2235796 w 283803"/>
                  <a:gd name="T33" fmla="*/ 5696212 h 283804"/>
                  <a:gd name="T34" fmla="*/ 1903575 w 283803"/>
                  <a:gd name="T35" fmla="*/ 7269280 h 283804"/>
                  <a:gd name="T36" fmla="*/ 1160615 w 283803"/>
                  <a:gd name="T37" fmla="*/ 5076062 h 283804"/>
                  <a:gd name="T38" fmla="*/ 1160615 w 283803"/>
                  <a:gd name="T39" fmla="*/ 7370278 h 283804"/>
                  <a:gd name="T40" fmla="*/ 1160615 w 283803"/>
                  <a:gd name="T41" fmla="*/ 5076062 h 283804"/>
                  <a:gd name="T42" fmla="*/ 3158761 w 283803"/>
                  <a:gd name="T43" fmla="*/ 7214693 h 283804"/>
                  <a:gd name="T44" fmla="*/ 2826523 w 283803"/>
                  <a:gd name="T45" fmla="*/ 4424273 h 283804"/>
                  <a:gd name="T46" fmla="*/ 8665528 w 283803"/>
                  <a:gd name="T47" fmla="*/ 4607874 h 283804"/>
                  <a:gd name="T48" fmla="*/ 9122980 w 283803"/>
                  <a:gd name="T49" fmla="*/ 7257704 h 283804"/>
                  <a:gd name="T50" fmla="*/ 7053401 w 283803"/>
                  <a:gd name="T51" fmla="*/ 3922464 h 283804"/>
                  <a:gd name="T52" fmla="*/ 7620431 w 283803"/>
                  <a:gd name="T53" fmla="*/ 4514947 h 283804"/>
                  <a:gd name="T54" fmla="*/ 7053401 w 283803"/>
                  <a:gd name="T55" fmla="*/ 4462315 h 283804"/>
                  <a:gd name="T56" fmla="*/ 7659095 w 283803"/>
                  <a:gd name="T57" fmla="*/ 5541952 h 283804"/>
                  <a:gd name="T58" fmla="*/ 7053401 w 283803"/>
                  <a:gd name="T59" fmla="*/ 6331946 h 283804"/>
                  <a:gd name="T60" fmla="*/ 6499267 w 283803"/>
                  <a:gd name="T61" fmla="*/ 5752648 h 283804"/>
                  <a:gd name="T62" fmla="*/ 7066302 w 283803"/>
                  <a:gd name="T63" fmla="*/ 5792101 h 283804"/>
                  <a:gd name="T64" fmla="*/ 6460570 w 283803"/>
                  <a:gd name="T65" fmla="*/ 4712427 h 283804"/>
                  <a:gd name="T66" fmla="*/ 7053401 w 283803"/>
                  <a:gd name="T67" fmla="*/ 3922464 h 283804"/>
                  <a:gd name="T68" fmla="*/ 7044818 w 283803"/>
                  <a:gd name="T69" fmla="*/ 6552809 h 283804"/>
                  <a:gd name="T70" fmla="*/ 1151780 w 283803"/>
                  <a:gd name="T71" fmla="*/ 3114909 h 283804"/>
                  <a:gd name="T72" fmla="*/ 3693592 w 283803"/>
                  <a:gd name="T73" fmla="*/ 3447074 h 283804"/>
                  <a:gd name="T74" fmla="*/ 1151780 w 283803"/>
                  <a:gd name="T75" fmla="*/ 3114909 h 283804"/>
                  <a:gd name="T76" fmla="*/ 8547864 w 283803"/>
                  <a:gd name="T77" fmla="*/ 4333660 h 283804"/>
                  <a:gd name="T78" fmla="*/ 6874933 w 283803"/>
                  <a:gd name="T79" fmla="*/ 2192991 h 283804"/>
                  <a:gd name="T80" fmla="*/ 5620182 w 283803"/>
                  <a:gd name="T81" fmla="*/ 6122065 h 283804"/>
                  <a:gd name="T82" fmla="*/ 6874933 w 283803"/>
                  <a:gd name="T83" fmla="*/ 2192991 h 283804"/>
                  <a:gd name="T84" fmla="*/ 4601582 w 283803"/>
                  <a:gd name="T85" fmla="*/ 2242653 h 283804"/>
                  <a:gd name="T86" fmla="*/ 2711162 w 283803"/>
                  <a:gd name="T87" fmla="*/ 2242653 h 283804"/>
                  <a:gd name="T88" fmla="*/ 2079604 w 283803"/>
                  <a:gd name="T89" fmla="*/ 2076556 h 283804"/>
                  <a:gd name="T90" fmla="*/ 1150653 w 283803"/>
                  <a:gd name="T91" fmla="*/ 2408827 h 283804"/>
                  <a:gd name="T92" fmla="*/ 313715 w 283803"/>
                  <a:gd name="T93" fmla="*/ 1344516 h 283804"/>
                  <a:gd name="T94" fmla="*/ 7502246 w 283803"/>
                  <a:gd name="T95" fmla="*/ 8393357 h 283804"/>
                  <a:gd name="T96" fmla="*/ 7044818 w 283803"/>
                  <a:gd name="T97" fmla="*/ 1866620 h 283804"/>
                  <a:gd name="T98" fmla="*/ 313715 w 283803"/>
                  <a:gd name="T99" fmla="*/ 1344516 h 283804"/>
                  <a:gd name="T100" fmla="*/ 3973246 w 283803"/>
                  <a:gd name="T101" fmla="*/ 795575 h 283804"/>
                  <a:gd name="T102" fmla="*/ 575044 w 283803"/>
                  <a:gd name="T103" fmla="*/ 313311 h 283804"/>
                  <a:gd name="T104" fmla="*/ 7502246 w 283803"/>
                  <a:gd name="T105" fmla="*/ 1044196 h 283804"/>
                  <a:gd name="T106" fmla="*/ 575044 w 283803"/>
                  <a:gd name="T107" fmla="*/ 313311 h 283804"/>
                  <a:gd name="T108" fmla="*/ 7815919 w 283803"/>
                  <a:gd name="T109" fmla="*/ 561379 h 283804"/>
                  <a:gd name="T110" fmla="*/ 7815919 w 283803"/>
                  <a:gd name="T111" fmla="*/ 8328124 h 283804"/>
                  <a:gd name="T112" fmla="*/ 575044 w 283803"/>
                  <a:gd name="T113" fmla="*/ 10312174 h 283804"/>
                  <a:gd name="T114" fmla="*/ 575044 w 283803"/>
                  <a:gd name="T115" fmla="*/ 0 h 2838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3803" h="283804">
                    <a:moveTo>
                      <a:pt x="145605" y="261816"/>
                    </a:moveTo>
                    <a:cubicBezTo>
                      <a:pt x="147510" y="260350"/>
                      <a:pt x="150558" y="260350"/>
                      <a:pt x="152463" y="261816"/>
                    </a:cubicBezTo>
                    <a:cubicBezTo>
                      <a:pt x="152844" y="262915"/>
                      <a:pt x="153606" y="264014"/>
                      <a:pt x="153606" y="265113"/>
                    </a:cubicBezTo>
                    <a:cubicBezTo>
                      <a:pt x="153606" y="265845"/>
                      <a:pt x="152844" y="267311"/>
                      <a:pt x="152463" y="268410"/>
                    </a:cubicBezTo>
                    <a:cubicBezTo>
                      <a:pt x="151320" y="268776"/>
                      <a:pt x="149796" y="269509"/>
                      <a:pt x="149034" y="269509"/>
                    </a:cubicBezTo>
                    <a:cubicBezTo>
                      <a:pt x="147891" y="269509"/>
                      <a:pt x="146748" y="268776"/>
                      <a:pt x="145605" y="268410"/>
                    </a:cubicBezTo>
                    <a:cubicBezTo>
                      <a:pt x="144843" y="267311"/>
                      <a:pt x="144462" y="265845"/>
                      <a:pt x="144462" y="265113"/>
                    </a:cubicBezTo>
                    <a:cubicBezTo>
                      <a:pt x="144462" y="264014"/>
                      <a:pt x="144843" y="262915"/>
                      <a:pt x="145605" y="261816"/>
                    </a:cubicBezTo>
                    <a:close/>
                    <a:moveTo>
                      <a:pt x="64492" y="261816"/>
                    </a:moveTo>
                    <a:cubicBezTo>
                      <a:pt x="65815" y="260350"/>
                      <a:pt x="68461" y="260350"/>
                      <a:pt x="70114" y="261816"/>
                    </a:cubicBezTo>
                    <a:cubicBezTo>
                      <a:pt x="70776" y="262915"/>
                      <a:pt x="71107" y="264014"/>
                      <a:pt x="71107" y="265113"/>
                    </a:cubicBezTo>
                    <a:cubicBezTo>
                      <a:pt x="71107" y="265845"/>
                      <a:pt x="70776" y="267311"/>
                      <a:pt x="70114" y="268410"/>
                    </a:cubicBezTo>
                    <a:cubicBezTo>
                      <a:pt x="69122" y="268776"/>
                      <a:pt x="68130" y="269509"/>
                      <a:pt x="67469" y="269509"/>
                    </a:cubicBezTo>
                    <a:cubicBezTo>
                      <a:pt x="66146" y="269509"/>
                      <a:pt x="65154" y="268776"/>
                      <a:pt x="64492" y="268410"/>
                    </a:cubicBezTo>
                    <a:cubicBezTo>
                      <a:pt x="63831" y="267311"/>
                      <a:pt x="63500" y="266212"/>
                      <a:pt x="63500" y="265113"/>
                    </a:cubicBezTo>
                    <a:cubicBezTo>
                      <a:pt x="63500" y="264014"/>
                      <a:pt x="63831" y="262915"/>
                      <a:pt x="64492" y="261816"/>
                    </a:cubicBezTo>
                    <a:close/>
                    <a:moveTo>
                      <a:pt x="109347" y="260350"/>
                    </a:moveTo>
                    <a:cubicBezTo>
                      <a:pt x="112014" y="260350"/>
                      <a:pt x="113919" y="262255"/>
                      <a:pt x="113919" y="264922"/>
                    </a:cubicBezTo>
                    <a:cubicBezTo>
                      <a:pt x="113919" y="267208"/>
                      <a:pt x="112014" y="269494"/>
                      <a:pt x="109347" y="269494"/>
                    </a:cubicBezTo>
                    <a:cubicBezTo>
                      <a:pt x="106680" y="269494"/>
                      <a:pt x="104775" y="267208"/>
                      <a:pt x="104775" y="264922"/>
                    </a:cubicBezTo>
                    <a:cubicBezTo>
                      <a:pt x="104775" y="262255"/>
                      <a:pt x="106680" y="260350"/>
                      <a:pt x="109347" y="260350"/>
                    </a:cubicBezTo>
                    <a:close/>
                    <a:moveTo>
                      <a:pt x="8633" y="255064"/>
                    </a:moveTo>
                    <a:lnTo>
                      <a:pt x="8633" y="267997"/>
                    </a:lnTo>
                    <a:cubicBezTo>
                      <a:pt x="8633" y="271949"/>
                      <a:pt x="11870" y="275182"/>
                      <a:pt x="15826" y="275182"/>
                    </a:cubicBezTo>
                    <a:lnTo>
                      <a:pt x="199273" y="275182"/>
                    </a:lnTo>
                    <a:cubicBezTo>
                      <a:pt x="203230" y="275182"/>
                      <a:pt x="206467" y="271949"/>
                      <a:pt x="206467" y="267997"/>
                    </a:cubicBezTo>
                    <a:lnTo>
                      <a:pt x="206467" y="255064"/>
                    </a:lnTo>
                    <a:lnTo>
                      <a:pt x="8633" y="255064"/>
                    </a:lnTo>
                    <a:close/>
                    <a:moveTo>
                      <a:pt x="88520" y="217488"/>
                    </a:moveTo>
                    <a:lnTo>
                      <a:pt x="120664" y="217488"/>
                    </a:lnTo>
                    <a:cubicBezTo>
                      <a:pt x="123221" y="217488"/>
                      <a:pt x="125047" y="219393"/>
                      <a:pt x="125047" y="222060"/>
                    </a:cubicBezTo>
                    <a:cubicBezTo>
                      <a:pt x="125047" y="224727"/>
                      <a:pt x="123221" y="226632"/>
                      <a:pt x="120664" y="226632"/>
                    </a:cubicBezTo>
                    <a:lnTo>
                      <a:pt x="88520" y="226632"/>
                    </a:lnTo>
                    <a:cubicBezTo>
                      <a:pt x="86329" y="226632"/>
                      <a:pt x="84137" y="224727"/>
                      <a:pt x="84137" y="222060"/>
                    </a:cubicBezTo>
                    <a:cubicBezTo>
                      <a:pt x="84137" y="219393"/>
                      <a:pt x="86329" y="217488"/>
                      <a:pt x="88520" y="217488"/>
                    </a:cubicBezTo>
                    <a:close/>
                    <a:moveTo>
                      <a:pt x="31592" y="217488"/>
                    </a:moveTo>
                    <a:lnTo>
                      <a:pt x="65245" y="217488"/>
                    </a:lnTo>
                    <a:cubicBezTo>
                      <a:pt x="67725" y="217488"/>
                      <a:pt x="69496" y="219393"/>
                      <a:pt x="69496" y="222060"/>
                    </a:cubicBezTo>
                    <a:cubicBezTo>
                      <a:pt x="69496" y="224727"/>
                      <a:pt x="67725" y="226632"/>
                      <a:pt x="65245" y="226632"/>
                    </a:cubicBezTo>
                    <a:lnTo>
                      <a:pt x="31592" y="226632"/>
                    </a:lnTo>
                    <a:cubicBezTo>
                      <a:pt x="29113" y="226632"/>
                      <a:pt x="26987" y="224727"/>
                      <a:pt x="26987" y="222060"/>
                    </a:cubicBezTo>
                    <a:cubicBezTo>
                      <a:pt x="26987" y="219393"/>
                      <a:pt x="29113" y="217488"/>
                      <a:pt x="31592" y="217488"/>
                    </a:cubicBezTo>
                    <a:close/>
                    <a:moveTo>
                      <a:pt x="160066" y="174953"/>
                    </a:moveTo>
                    <a:lnTo>
                      <a:pt x="133448" y="196866"/>
                    </a:lnTo>
                    <a:cubicBezTo>
                      <a:pt x="148556" y="213392"/>
                      <a:pt x="169778" y="223451"/>
                      <a:pt x="193878" y="223451"/>
                    </a:cubicBezTo>
                    <a:cubicBezTo>
                      <a:pt x="212942" y="223451"/>
                      <a:pt x="230927" y="216625"/>
                      <a:pt x="244955" y="205488"/>
                    </a:cubicBezTo>
                    <a:lnTo>
                      <a:pt x="221934" y="179623"/>
                    </a:lnTo>
                    <a:cubicBezTo>
                      <a:pt x="214021" y="185730"/>
                      <a:pt x="204309" y="188963"/>
                      <a:pt x="193878" y="188963"/>
                    </a:cubicBezTo>
                    <a:cubicBezTo>
                      <a:pt x="180569" y="188963"/>
                      <a:pt x="168699" y="183934"/>
                      <a:pt x="160066" y="174953"/>
                    </a:cubicBezTo>
                    <a:close/>
                    <a:moveTo>
                      <a:pt x="56959" y="152400"/>
                    </a:moveTo>
                    <a:cubicBezTo>
                      <a:pt x="59245" y="152400"/>
                      <a:pt x="61531" y="154219"/>
                      <a:pt x="61531" y="156766"/>
                    </a:cubicBezTo>
                    <a:lnTo>
                      <a:pt x="61531" y="200059"/>
                    </a:lnTo>
                    <a:cubicBezTo>
                      <a:pt x="61531" y="202605"/>
                      <a:pt x="59245" y="204424"/>
                      <a:pt x="56959" y="204424"/>
                    </a:cubicBezTo>
                    <a:cubicBezTo>
                      <a:pt x="54292" y="204424"/>
                      <a:pt x="52387" y="202605"/>
                      <a:pt x="52387" y="200059"/>
                    </a:cubicBezTo>
                    <a:lnTo>
                      <a:pt x="52387" y="156766"/>
                    </a:lnTo>
                    <a:cubicBezTo>
                      <a:pt x="52387" y="154219"/>
                      <a:pt x="54292" y="152400"/>
                      <a:pt x="56959" y="152400"/>
                    </a:cubicBezTo>
                    <a:close/>
                    <a:moveTo>
                      <a:pt x="31940" y="139700"/>
                    </a:moveTo>
                    <a:cubicBezTo>
                      <a:pt x="34226" y="139700"/>
                      <a:pt x="36131" y="141504"/>
                      <a:pt x="36131" y="144030"/>
                    </a:cubicBezTo>
                    <a:lnTo>
                      <a:pt x="36131" y="198510"/>
                    </a:lnTo>
                    <a:cubicBezTo>
                      <a:pt x="36131" y="201035"/>
                      <a:pt x="34226" y="202839"/>
                      <a:pt x="31940" y="202839"/>
                    </a:cubicBezTo>
                    <a:cubicBezTo>
                      <a:pt x="29273" y="202839"/>
                      <a:pt x="26987" y="201035"/>
                      <a:pt x="26987" y="198510"/>
                    </a:cubicBezTo>
                    <a:lnTo>
                      <a:pt x="26987" y="144030"/>
                    </a:lnTo>
                    <a:cubicBezTo>
                      <a:pt x="26987" y="141504"/>
                      <a:pt x="29273" y="139700"/>
                      <a:pt x="31940" y="139700"/>
                    </a:cubicBezTo>
                    <a:close/>
                    <a:moveTo>
                      <a:pt x="82359" y="117475"/>
                    </a:moveTo>
                    <a:cubicBezTo>
                      <a:pt x="85026" y="117475"/>
                      <a:pt x="86931" y="119261"/>
                      <a:pt x="86931" y="121761"/>
                    </a:cubicBezTo>
                    <a:lnTo>
                      <a:pt x="86931" y="198557"/>
                    </a:lnTo>
                    <a:cubicBezTo>
                      <a:pt x="86931" y="201057"/>
                      <a:pt x="85026" y="202843"/>
                      <a:pt x="82359" y="202843"/>
                    </a:cubicBezTo>
                    <a:cubicBezTo>
                      <a:pt x="80073" y="202843"/>
                      <a:pt x="77787" y="201057"/>
                      <a:pt x="77787" y="198557"/>
                    </a:cubicBezTo>
                    <a:lnTo>
                      <a:pt x="77787" y="121761"/>
                    </a:lnTo>
                    <a:cubicBezTo>
                      <a:pt x="77787" y="119261"/>
                      <a:pt x="80073" y="117475"/>
                      <a:pt x="82359" y="117475"/>
                    </a:cubicBezTo>
                    <a:close/>
                    <a:moveTo>
                      <a:pt x="270134" y="113162"/>
                    </a:moveTo>
                    <a:lnTo>
                      <a:pt x="238481" y="126814"/>
                    </a:lnTo>
                    <a:cubicBezTo>
                      <a:pt x="240279" y="131484"/>
                      <a:pt x="240998" y="136873"/>
                      <a:pt x="240998" y="141902"/>
                    </a:cubicBezTo>
                    <a:cubicBezTo>
                      <a:pt x="240998" y="154116"/>
                      <a:pt x="236322" y="165612"/>
                      <a:pt x="228049" y="173875"/>
                    </a:cubicBezTo>
                    <a:lnTo>
                      <a:pt x="251070" y="199740"/>
                    </a:lnTo>
                    <a:cubicBezTo>
                      <a:pt x="266177" y="184652"/>
                      <a:pt x="275529" y="164175"/>
                      <a:pt x="275529" y="141902"/>
                    </a:cubicBezTo>
                    <a:cubicBezTo>
                      <a:pt x="275529" y="131843"/>
                      <a:pt x="273731" y="122143"/>
                      <a:pt x="270134" y="113162"/>
                    </a:cubicBezTo>
                    <a:close/>
                    <a:moveTo>
                      <a:pt x="194114" y="107950"/>
                    </a:moveTo>
                    <a:cubicBezTo>
                      <a:pt x="196597" y="107950"/>
                      <a:pt x="198725" y="109762"/>
                      <a:pt x="198725" y="112298"/>
                    </a:cubicBezTo>
                    <a:lnTo>
                      <a:pt x="198725" y="114835"/>
                    </a:lnTo>
                    <a:cubicBezTo>
                      <a:pt x="203335" y="115922"/>
                      <a:pt x="207591" y="119546"/>
                      <a:pt x="209719" y="124256"/>
                    </a:cubicBezTo>
                    <a:cubicBezTo>
                      <a:pt x="210428" y="126068"/>
                      <a:pt x="209364" y="128967"/>
                      <a:pt x="207236" y="129692"/>
                    </a:cubicBezTo>
                    <a:cubicBezTo>
                      <a:pt x="205108" y="130779"/>
                      <a:pt x="202626" y="129692"/>
                      <a:pt x="201562" y="127518"/>
                    </a:cubicBezTo>
                    <a:cubicBezTo>
                      <a:pt x="200498" y="124981"/>
                      <a:pt x="197661" y="122807"/>
                      <a:pt x="194114" y="122807"/>
                    </a:cubicBezTo>
                    <a:cubicBezTo>
                      <a:pt x="189858" y="122807"/>
                      <a:pt x="186312" y="126068"/>
                      <a:pt x="186312" y="129692"/>
                    </a:cubicBezTo>
                    <a:cubicBezTo>
                      <a:pt x="186312" y="134403"/>
                      <a:pt x="188794" y="136939"/>
                      <a:pt x="194114" y="136939"/>
                    </a:cubicBezTo>
                    <a:cubicBezTo>
                      <a:pt x="204399" y="136939"/>
                      <a:pt x="210783" y="143099"/>
                      <a:pt x="210783" y="152521"/>
                    </a:cubicBezTo>
                    <a:cubicBezTo>
                      <a:pt x="210783" y="159768"/>
                      <a:pt x="205463" y="165928"/>
                      <a:pt x="198725" y="167378"/>
                    </a:cubicBezTo>
                    <a:lnTo>
                      <a:pt x="198725" y="169914"/>
                    </a:lnTo>
                    <a:cubicBezTo>
                      <a:pt x="198725" y="172451"/>
                      <a:pt x="196597" y="174263"/>
                      <a:pt x="194114" y="174263"/>
                    </a:cubicBezTo>
                    <a:cubicBezTo>
                      <a:pt x="191986" y="174263"/>
                      <a:pt x="189858" y="172451"/>
                      <a:pt x="189858" y="169914"/>
                    </a:cubicBezTo>
                    <a:lnTo>
                      <a:pt x="189858" y="167378"/>
                    </a:lnTo>
                    <a:cubicBezTo>
                      <a:pt x="184893" y="166291"/>
                      <a:pt x="180992" y="163029"/>
                      <a:pt x="178864" y="158319"/>
                    </a:cubicBezTo>
                    <a:cubicBezTo>
                      <a:pt x="178155" y="156144"/>
                      <a:pt x="179219" y="153608"/>
                      <a:pt x="181347" y="152521"/>
                    </a:cubicBezTo>
                    <a:cubicBezTo>
                      <a:pt x="183475" y="151434"/>
                      <a:pt x="185957" y="152521"/>
                      <a:pt x="187021" y="154695"/>
                    </a:cubicBezTo>
                    <a:cubicBezTo>
                      <a:pt x="188085" y="157956"/>
                      <a:pt x="190922" y="159406"/>
                      <a:pt x="194469" y="159406"/>
                    </a:cubicBezTo>
                    <a:cubicBezTo>
                      <a:pt x="198725" y="159406"/>
                      <a:pt x="202271" y="156507"/>
                      <a:pt x="202271" y="152521"/>
                    </a:cubicBezTo>
                    <a:cubicBezTo>
                      <a:pt x="202271" y="147810"/>
                      <a:pt x="199434" y="145274"/>
                      <a:pt x="194114" y="145274"/>
                    </a:cubicBezTo>
                    <a:cubicBezTo>
                      <a:pt x="184184" y="145274"/>
                      <a:pt x="177800" y="139476"/>
                      <a:pt x="177800" y="129692"/>
                    </a:cubicBezTo>
                    <a:cubicBezTo>
                      <a:pt x="177800" y="122445"/>
                      <a:pt x="182765" y="116284"/>
                      <a:pt x="189858" y="114835"/>
                    </a:cubicBezTo>
                    <a:lnTo>
                      <a:pt x="189858" y="112298"/>
                    </a:lnTo>
                    <a:cubicBezTo>
                      <a:pt x="189858" y="109762"/>
                      <a:pt x="191986" y="107950"/>
                      <a:pt x="194114" y="107950"/>
                    </a:cubicBezTo>
                    <a:close/>
                    <a:moveTo>
                      <a:pt x="193878" y="103103"/>
                    </a:moveTo>
                    <a:cubicBezTo>
                      <a:pt x="172296" y="103103"/>
                      <a:pt x="155030" y="120347"/>
                      <a:pt x="155030" y="141902"/>
                    </a:cubicBezTo>
                    <a:cubicBezTo>
                      <a:pt x="155030" y="163097"/>
                      <a:pt x="172296" y="180341"/>
                      <a:pt x="193878" y="180341"/>
                    </a:cubicBezTo>
                    <a:cubicBezTo>
                      <a:pt x="215100" y="180341"/>
                      <a:pt x="232366" y="163097"/>
                      <a:pt x="232366" y="141902"/>
                    </a:cubicBezTo>
                    <a:cubicBezTo>
                      <a:pt x="232366" y="120347"/>
                      <a:pt x="215100" y="103103"/>
                      <a:pt x="193878" y="103103"/>
                    </a:cubicBezTo>
                    <a:close/>
                    <a:moveTo>
                      <a:pt x="31699" y="85725"/>
                    </a:moveTo>
                    <a:lnTo>
                      <a:pt x="101650" y="85725"/>
                    </a:lnTo>
                    <a:cubicBezTo>
                      <a:pt x="103825" y="85725"/>
                      <a:pt x="106000" y="87630"/>
                      <a:pt x="106000" y="90297"/>
                    </a:cubicBezTo>
                    <a:cubicBezTo>
                      <a:pt x="106000" y="92964"/>
                      <a:pt x="103825" y="94869"/>
                      <a:pt x="101650" y="94869"/>
                    </a:cubicBezTo>
                    <a:lnTo>
                      <a:pt x="31699" y="94869"/>
                    </a:lnTo>
                    <a:cubicBezTo>
                      <a:pt x="29162" y="94869"/>
                      <a:pt x="26987" y="92964"/>
                      <a:pt x="26987" y="90297"/>
                    </a:cubicBezTo>
                    <a:cubicBezTo>
                      <a:pt x="26987" y="87630"/>
                      <a:pt x="29162" y="85725"/>
                      <a:pt x="31699" y="85725"/>
                    </a:cubicBezTo>
                    <a:close/>
                    <a:moveTo>
                      <a:pt x="198194" y="60353"/>
                    </a:moveTo>
                    <a:lnTo>
                      <a:pt x="198194" y="94841"/>
                    </a:lnTo>
                    <a:cubicBezTo>
                      <a:pt x="214021" y="96278"/>
                      <a:pt x="227690" y="105618"/>
                      <a:pt x="235243" y="119269"/>
                    </a:cubicBezTo>
                    <a:lnTo>
                      <a:pt x="266897" y="105618"/>
                    </a:lnTo>
                    <a:cubicBezTo>
                      <a:pt x="253948" y="79752"/>
                      <a:pt x="228049" y="62149"/>
                      <a:pt x="198194" y="60353"/>
                    </a:cubicBezTo>
                    <a:close/>
                    <a:moveTo>
                      <a:pt x="189202" y="60353"/>
                    </a:moveTo>
                    <a:cubicBezTo>
                      <a:pt x="146398" y="62509"/>
                      <a:pt x="111867" y="98433"/>
                      <a:pt x="111867" y="141902"/>
                    </a:cubicBezTo>
                    <a:cubicBezTo>
                      <a:pt x="111867" y="159864"/>
                      <a:pt x="117981" y="176749"/>
                      <a:pt x="128053" y="190400"/>
                    </a:cubicBezTo>
                    <a:lnTo>
                      <a:pt x="154671" y="168486"/>
                    </a:lnTo>
                    <a:cubicBezTo>
                      <a:pt x="149275" y="160942"/>
                      <a:pt x="146398" y="151602"/>
                      <a:pt x="146398" y="141902"/>
                    </a:cubicBezTo>
                    <a:cubicBezTo>
                      <a:pt x="146398" y="117114"/>
                      <a:pt x="165462" y="96996"/>
                      <a:pt x="189202" y="94841"/>
                    </a:cubicBezTo>
                    <a:lnTo>
                      <a:pt x="189202" y="60353"/>
                    </a:lnTo>
                    <a:close/>
                    <a:moveTo>
                      <a:pt x="78948" y="57150"/>
                    </a:moveTo>
                    <a:lnTo>
                      <a:pt x="122303" y="57150"/>
                    </a:lnTo>
                    <a:cubicBezTo>
                      <a:pt x="124471" y="57150"/>
                      <a:pt x="126639" y="59436"/>
                      <a:pt x="126639" y="61722"/>
                    </a:cubicBezTo>
                    <a:cubicBezTo>
                      <a:pt x="126639" y="64389"/>
                      <a:pt x="124471" y="66294"/>
                      <a:pt x="122303" y="66294"/>
                    </a:cubicBezTo>
                    <a:lnTo>
                      <a:pt x="78948" y="66294"/>
                    </a:lnTo>
                    <a:cubicBezTo>
                      <a:pt x="76419" y="66294"/>
                      <a:pt x="74612" y="64389"/>
                      <a:pt x="74612" y="61722"/>
                    </a:cubicBezTo>
                    <a:cubicBezTo>
                      <a:pt x="74612" y="59436"/>
                      <a:pt x="76419" y="57150"/>
                      <a:pt x="78948" y="57150"/>
                    </a:cubicBezTo>
                    <a:close/>
                    <a:moveTo>
                      <a:pt x="31668" y="57150"/>
                    </a:moveTo>
                    <a:lnTo>
                      <a:pt x="57232" y="57150"/>
                    </a:lnTo>
                    <a:cubicBezTo>
                      <a:pt x="59392" y="57150"/>
                      <a:pt x="61552" y="59436"/>
                      <a:pt x="61552" y="61722"/>
                    </a:cubicBezTo>
                    <a:cubicBezTo>
                      <a:pt x="61552" y="64389"/>
                      <a:pt x="59392" y="66294"/>
                      <a:pt x="57232" y="66294"/>
                    </a:cubicBezTo>
                    <a:lnTo>
                      <a:pt x="31668" y="66294"/>
                    </a:lnTo>
                    <a:cubicBezTo>
                      <a:pt x="29148" y="66294"/>
                      <a:pt x="26987" y="64389"/>
                      <a:pt x="26987" y="61722"/>
                    </a:cubicBezTo>
                    <a:cubicBezTo>
                      <a:pt x="26987" y="59436"/>
                      <a:pt x="29148" y="57150"/>
                      <a:pt x="31668" y="57150"/>
                    </a:cubicBezTo>
                    <a:close/>
                    <a:moveTo>
                      <a:pt x="8633" y="37002"/>
                    </a:moveTo>
                    <a:lnTo>
                      <a:pt x="8633" y="246442"/>
                    </a:lnTo>
                    <a:lnTo>
                      <a:pt x="206467" y="246442"/>
                    </a:lnTo>
                    <a:lnTo>
                      <a:pt x="206467" y="230995"/>
                    </a:lnTo>
                    <a:cubicBezTo>
                      <a:pt x="202511" y="231713"/>
                      <a:pt x="198194" y="232073"/>
                      <a:pt x="193878" y="232073"/>
                    </a:cubicBezTo>
                    <a:cubicBezTo>
                      <a:pt x="143880" y="232073"/>
                      <a:pt x="103234" y="191478"/>
                      <a:pt x="103234" y="141902"/>
                    </a:cubicBezTo>
                    <a:cubicBezTo>
                      <a:pt x="103234" y="91967"/>
                      <a:pt x="143880" y="51372"/>
                      <a:pt x="193878" y="51372"/>
                    </a:cubicBezTo>
                    <a:cubicBezTo>
                      <a:pt x="198194" y="51372"/>
                      <a:pt x="202511" y="51731"/>
                      <a:pt x="206467" y="52450"/>
                    </a:cubicBezTo>
                    <a:lnTo>
                      <a:pt x="206467" y="37002"/>
                    </a:lnTo>
                    <a:lnTo>
                      <a:pt x="8633" y="37002"/>
                    </a:lnTo>
                    <a:close/>
                    <a:moveTo>
                      <a:pt x="109347" y="14288"/>
                    </a:moveTo>
                    <a:cubicBezTo>
                      <a:pt x="112014" y="14288"/>
                      <a:pt x="113919" y="15941"/>
                      <a:pt x="113919" y="18256"/>
                    </a:cubicBezTo>
                    <a:cubicBezTo>
                      <a:pt x="113919" y="20241"/>
                      <a:pt x="112014" y="21894"/>
                      <a:pt x="109347" y="21894"/>
                    </a:cubicBezTo>
                    <a:cubicBezTo>
                      <a:pt x="106680" y="21894"/>
                      <a:pt x="104775" y="20241"/>
                      <a:pt x="104775" y="18256"/>
                    </a:cubicBezTo>
                    <a:cubicBezTo>
                      <a:pt x="104775" y="15941"/>
                      <a:pt x="106680" y="14288"/>
                      <a:pt x="109347" y="14288"/>
                    </a:cubicBezTo>
                    <a:close/>
                    <a:moveTo>
                      <a:pt x="15826" y="8622"/>
                    </a:moveTo>
                    <a:cubicBezTo>
                      <a:pt x="11870" y="8622"/>
                      <a:pt x="8633" y="11855"/>
                      <a:pt x="8633" y="15447"/>
                    </a:cubicBezTo>
                    <a:lnTo>
                      <a:pt x="8633" y="28740"/>
                    </a:lnTo>
                    <a:lnTo>
                      <a:pt x="206467" y="28740"/>
                    </a:lnTo>
                    <a:lnTo>
                      <a:pt x="206467" y="15447"/>
                    </a:lnTo>
                    <a:cubicBezTo>
                      <a:pt x="206467" y="11855"/>
                      <a:pt x="203230" y="8622"/>
                      <a:pt x="199273" y="8622"/>
                    </a:cubicBezTo>
                    <a:lnTo>
                      <a:pt x="15826" y="8622"/>
                    </a:lnTo>
                    <a:close/>
                    <a:moveTo>
                      <a:pt x="15826" y="0"/>
                    </a:moveTo>
                    <a:lnTo>
                      <a:pt x="199273" y="0"/>
                    </a:lnTo>
                    <a:cubicBezTo>
                      <a:pt x="208266" y="0"/>
                      <a:pt x="215100" y="6826"/>
                      <a:pt x="215100" y="15447"/>
                    </a:cubicBezTo>
                    <a:lnTo>
                      <a:pt x="215100" y="54246"/>
                    </a:lnTo>
                    <a:cubicBezTo>
                      <a:pt x="254667" y="63946"/>
                      <a:pt x="283803" y="99511"/>
                      <a:pt x="283803" y="141902"/>
                    </a:cubicBezTo>
                    <a:cubicBezTo>
                      <a:pt x="283803" y="184293"/>
                      <a:pt x="254667" y="219499"/>
                      <a:pt x="215100" y="229199"/>
                    </a:cubicBezTo>
                    <a:lnTo>
                      <a:pt x="215100" y="267997"/>
                    </a:lnTo>
                    <a:cubicBezTo>
                      <a:pt x="215100" y="276619"/>
                      <a:pt x="208266" y="283804"/>
                      <a:pt x="199273" y="283804"/>
                    </a:cubicBezTo>
                    <a:lnTo>
                      <a:pt x="15826" y="283804"/>
                    </a:lnTo>
                    <a:cubicBezTo>
                      <a:pt x="6834" y="283804"/>
                      <a:pt x="0" y="276619"/>
                      <a:pt x="0" y="267997"/>
                    </a:cubicBezTo>
                    <a:lnTo>
                      <a:pt x="0" y="15447"/>
                    </a:lnTo>
                    <a:cubicBezTo>
                      <a:pt x="0" y="6826"/>
                      <a:pt x="6834" y="0"/>
                      <a:pt x="15826" y="0"/>
                    </a:cubicBezTo>
                    <a:close/>
                  </a:path>
                </a:pathLst>
              </a:custGeom>
              <a:solidFill>
                <a:srgbClr val="7F7F7F"/>
              </a:solidFill>
              <a:ln>
                <a:noFill/>
              </a:ln>
            </p:spPr>
            <p:txBody>
              <a:bodyPr anchor="ctr"/>
              <a:ls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endParaRPr lang="en-US" sz="2025"/>
              </a:p>
            </p:txBody>
          </p:sp>
        </p:grpSp>
      </p:grpSp>
    </p:spTree>
    <p:extLst>
      <p:ext uri="{BB962C8B-B14F-4D97-AF65-F5344CB8AC3E}">
        <p14:creationId xmlns:p14="http://schemas.microsoft.com/office/powerpoint/2010/main" val="3887000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500"/>
                                  </p:stCondLst>
                                  <p:childTnLst>
                                    <p:set>
                                      <p:cBhvr>
                                        <p:cTn id="11" dur="1" fill="hold">
                                          <p:stCondLst>
                                            <p:cond delay="0"/>
                                          </p:stCondLst>
                                        </p:cTn>
                                        <p:tgtEl>
                                          <p:spTgt spid="67"/>
                                        </p:tgtEl>
                                        <p:attrNameLst>
                                          <p:attrName>style.visibility</p:attrName>
                                        </p:attrNameLst>
                                      </p:cBhvr>
                                      <p:to>
                                        <p:strVal val="visible"/>
                                      </p:to>
                                    </p:set>
                                    <p:animEffect transition="in" filter="fade">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2"/>
                                        </p:tgtEl>
                                        <p:attrNameLst>
                                          <p:attrName>style.visibility</p:attrName>
                                        </p:attrNameLst>
                                      </p:cBhvr>
                                      <p:to>
                                        <p:strVal val="visible"/>
                                      </p:to>
                                    </p:set>
                                    <p:animEffect transition="in" filter="fade">
                                      <p:cBhvr>
                                        <p:cTn id="26" dur="500"/>
                                        <p:tgtEl>
                                          <p:spTgt spid="62"/>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88"/>
                                        </p:tgtEl>
                                        <p:attrNameLst>
                                          <p:attrName>style.visibility</p:attrName>
                                        </p:attrNameLst>
                                      </p:cBhvr>
                                      <p:to>
                                        <p:strVal val="visible"/>
                                      </p:to>
                                    </p:set>
                                    <p:animEffect transition="in" filter="wipe(left)">
                                      <p:cBhvr>
                                        <p:cTn id="30" dur="500"/>
                                        <p:tgtEl>
                                          <p:spTgt spid="8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96"/>
                                        </p:tgtEl>
                                        <p:attrNameLst>
                                          <p:attrName>style.visibility</p:attrName>
                                        </p:attrNameLst>
                                      </p:cBhvr>
                                      <p:to>
                                        <p:strVal val="visible"/>
                                      </p:to>
                                    </p:set>
                                    <p:animEffect transition="in" filter="fade">
                                      <p:cBhvr>
                                        <p:cTn id="40" dur="1000"/>
                                        <p:tgtEl>
                                          <p:spTgt spid="96"/>
                                        </p:tgtEl>
                                      </p:cBhvr>
                                    </p:animEffect>
                                    <p:anim calcmode="lin" valueType="num">
                                      <p:cBhvr>
                                        <p:cTn id="41" dur="1000" fill="hold"/>
                                        <p:tgtEl>
                                          <p:spTgt spid="96"/>
                                        </p:tgtEl>
                                        <p:attrNameLst>
                                          <p:attrName>ppt_x</p:attrName>
                                        </p:attrNameLst>
                                      </p:cBhvr>
                                      <p:tavLst>
                                        <p:tav tm="0">
                                          <p:val>
                                            <p:strVal val="#ppt_x"/>
                                          </p:val>
                                        </p:tav>
                                        <p:tav tm="100000">
                                          <p:val>
                                            <p:strVal val="#ppt_x"/>
                                          </p:val>
                                        </p:tav>
                                      </p:tavLst>
                                    </p:anim>
                                    <p:anim calcmode="lin" valueType="num">
                                      <p:cBhvr>
                                        <p:cTn id="42" dur="1000" fill="hold"/>
                                        <p:tgtEl>
                                          <p:spTgt spid="96"/>
                                        </p:tgtEl>
                                        <p:attrNameLst>
                                          <p:attrName>ppt_y</p:attrName>
                                        </p:attrNameLst>
                                      </p:cBhvr>
                                      <p:tavLst>
                                        <p:tav tm="0">
                                          <p:val>
                                            <p:strVal val="#ppt_y+.1"/>
                                          </p:val>
                                        </p:tav>
                                        <p:tav tm="100000">
                                          <p:val>
                                            <p:strVal val="#ppt_y"/>
                                          </p:val>
                                        </p:tav>
                                      </p:tavLst>
                                    </p:anim>
                                  </p:childTnLst>
                                </p:cTn>
                              </p:par>
                              <p:par>
                                <p:cTn id="43" presetID="10" presetClass="entr" presetSubtype="0" fill="hold" grpId="0" nodeType="withEffect">
                                  <p:stCondLst>
                                    <p:cond delay="500"/>
                                  </p:stCondLst>
                                  <p:childTnLst>
                                    <p:set>
                                      <p:cBhvr>
                                        <p:cTn id="44" dur="1" fill="hold">
                                          <p:stCondLst>
                                            <p:cond delay="0"/>
                                          </p:stCondLst>
                                        </p:cTn>
                                        <p:tgtEl>
                                          <p:spTgt spid="72"/>
                                        </p:tgtEl>
                                        <p:attrNameLst>
                                          <p:attrName>style.visibility</p:attrName>
                                        </p:attrNameLst>
                                      </p:cBhvr>
                                      <p:to>
                                        <p:strVal val="visible"/>
                                      </p:to>
                                    </p:set>
                                    <p:animEffect transition="in" filter="fade">
                                      <p:cBhvr>
                                        <p:cTn id="45" dur="500"/>
                                        <p:tgtEl>
                                          <p:spTgt spid="7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1"/>
                                        </p:tgtEl>
                                        <p:attrNameLst>
                                          <p:attrName>style.visibility</p:attrName>
                                        </p:attrNameLst>
                                      </p:cBhvr>
                                      <p:to>
                                        <p:strVal val="visible"/>
                                      </p:to>
                                    </p:set>
                                    <p:animEffect transition="in" filter="fade">
                                      <p:cBhvr>
                                        <p:cTn id="50" dur="500"/>
                                        <p:tgtEl>
                                          <p:spTgt spid="71"/>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par>
                                <p:cTn id="58" presetID="10" presetClass="entr" presetSubtype="0" fill="hold" grpId="0" nodeType="withEffect">
                                  <p:stCondLst>
                                    <p:cond delay="500"/>
                                  </p:stCondLst>
                                  <p:childTnLst>
                                    <p:set>
                                      <p:cBhvr>
                                        <p:cTn id="59" dur="1" fill="hold">
                                          <p:stCondLst>
                                            <p:cond delay="0"/>
                                          </p:stCondLst>
                                        </p:cTn>
                                        <p:tgtEl>
                                          <p:spTgt spid="113"/>
                                        </p:tgtEl>
                                        <p:attrNameLst>
                                          <p:attrName>style.visibility</p:attrName>
                                        </p:attrNameLst>
                                      </p:cBhvr>
                                      <p:to>
                                        <p:strVal val="visible"/>
                                      </p:to>
                                    </p:set>
                                    <p:animEffect transition="in" filter="fade">
                                      <p:cBhvr>
                                        <p:cTn id="60" dur="500"/>
                                        <p:tgtEl>
                                          <p:spTgt spid="113"/>
                                        </p:tgtEl>
                                      </p:cBhvr>
                                    </p:animEffect>
                                  </p:childTnLst>
                                </p:cTn>
                              </p:par>
                            </p:childTnLst>
                          </p:cTn>
                        </p:par>
                      </p:childTnLst>
                    </p:cTn>
                  </p:par>
                  <p:par>
                    <p:cTn id="61" fill="hold">
                      <p:stCondLst>
                        <p:cond delay="indefinite"/>
                      </p:stCondLst>
                      <p:childTnLst>
                        <p:par>
                          <p:cTn id="62" fill="hold">
                            <p:stCondLst>
                              <p:cond delay="0"/>
                            </p:stCondLst>
                            <p:childTnLst>
                              <p:par>
                                <p:cTn id="63" presetID="47" presetClass="entr" presetSubtype="0"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1000"/>
                                        <p:tgtEl>
                                          <p:spTgt spid="20"/>
                                        </p:tgtEl>
                                      </p:cBhvr>
                                    </p:animEffect>
                                    <p:anim calcmode="lin" valueType="num">
                                      <p:cBhvr>
                                        <p:cTn id="66" dur="1000" fill="hold"/>
                                        <p:tgtEl>
                                          <p:spTgt spid="20"/>
                                        </p:tgtEl>
                                        <p:attrNameLst>
                                          <p:attrName>ppt_x</p:attrName>
                                        </p:attrNameLst>
                                      </p:cBhvr>
                                      <p:tavLst>
                                        <p:tav tm="0">
                                          <p:val>
                                            <p:strVal val="#ppt_x"/>
                                          </p:val>
                                        </p:tav>
                                        <p:tav tm="100000">
                                          <p:val>
                                            <p:strVal val="#ppt_x"/>
                                          </p:val>
                                        </p:tav>
                                      </p:tavLst>
                                    </p:anim>
                                    <p:anim calcmode="lin" valueType="num">
                                      <p:cBhvr>
                                        <p:cTn id="67" dur="1000" fill="hold"/>
                                        <p:tgtEl>
                                          <p:spTgt spid="20"/>
                                        </p:tgtEl>
                                        <p:attrNameLst>
                                          <p:attrName>ppt_y</p:attrName>
                                        </p:attrNameLst>
                                      </p:cBhvr>
                                      <p:tavLst>
                                        <p:tav tm="0">
                                          <p:val>
                                            <p:strVal val="#ppt_y-.1"/>
                                          </p:val>
                                        </p:tav>
                                        <p:tav tm="100000">
                                          <p:val>
                                            <p:strVal val="#ppt_y"/>
                                          </p:val>
                                        </p:tav>
                                      </p:tavLst>
                                    </p:anim>
                                  </p:childTnLst>
                                </p:cTn>
                              </p:par>
                              <p:par>
                                <p:cTn id="68" presetID="10" presetClass="entr" presetSubtype="0" fill="hold" grpId="0" nodeType="withEffect">
                                  <p:stCondLst>
                                    <p:cond delay="500"/>
                                  </p:stCondLst>
                                  <p:childTnLst>
                                    <p:set>
                                      <p:cBhvr>
                                        <p:cTn id="69" dur="1" fill="hold">
                                          <p:stCondLst>
                                            <p:cond delay="0"/>
                                          </p:stCondLst>
                                        </p:cTn>
                                        <p:tgtEl>
                                          <p:spTgt spid="75"/>
                                        </p:tgtEl>
                                        <p:attrNameLst>
                                          <p:attrName>style.visibility</p:attrName>
                                        </p:attrNameLst>
                                      </p:cBhvr>
                                      <p:to>
                                        <p:strVal val="visible"/>
                                      </p:to>
                                    </p:set>
                                    <p:animEffect transition="in" filter="fade">
                                      <p:cBhvr>
                                        <p:cTn id="70" dur="500"/>
                                        <p:tgtEl>
                                          <p:spTgt spid="75"/>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mph" presetSubtype="2" fill="hold" grpId="0" nodeType="clickEffect">
                                  <p:stCondLst>
                                    <p:cond delay="0"/>
                                  </p:stCondLst>
                                  <p:childTnLst>
                                    <p:animClr clrSpc="rgb" dir="cw">
                                      <p:cBhvr override="childStyle">
                                        <p:cTn id="74" dur="750" fill="hold"/>
                                        <p:tgtEl>
                                          <p:spTgt spid="123"/>
                                        </p:tgtEl>
                                        <p:attrNameLst>
                                          <p:attrName>style.color</p:attrName>
                                        </p:attrNameLst>
                                      </p:cBhvr>
                                      <p:to>
                                        <a:srgbClr val="C00000"/>
                                      </p:to>
                                    </p:animClr>
                                  </p:childTnLst>
                                </p:cTn>
                              </p:par>
                              <p:par>
                                <p:cTn id="75" presetID="10" presetClass="entr" presetSubtype="0" fill="hold" grpId="0" nodeType="withEffect">
                                  <p:stCondLst>
                                    <p:cond delay="0"/>
                                  </p:stCondLst>
                                  <p:childTnLst>
                                    <p:set>
                                      <p:cBhvr>
                                        <p:cTn id="76" dur="1" fill="hold">
                                          <p:stCondLst>
                                            <p:cond delay="0"/>
                                          </p:stCondLst>
                                        </p:cTn>
                                        <p:tgtEl>
                                          <p:spTgt spid="74"/>
                                        </p:tgtEl>
                                        <p:attrNameLst>
                                          <p:attrName>style.visibility</p:attrName>
                                        </p:attrNameLst>
                                      </p:cBhvr>
                                      <p:to>
                                        <p:strVal val="visible"/>
                                      </p:to>
                                    </p:set>
                                    <p:animEffect transition="in" filter="fade">
                                      <p:cBhvr>
                                        <p:cTn id="77" dur="500"/>
                                        <p:tgtEl>
                                          <p:spTgt spid="74"/>
                                        </p:tgtEl>
                                      </p:cBhvr>
                                    </p:animEffect>
                                  </p:childTnLst>
                                </p:cTn>
                              </p:par>
                              <p:par>
                                <p:cTn id="78" presetID="42" presetClass="path" presetSubtype="0" accel="50000" decel="50000" fill="hold" grpId="1" nodeType="withEffect">
                                  <p:stCondLst>
                                    <p:cond delay="0"/>
                                  </p:stCondLst>
                                  <p:childTnLst>
                                    <p:animMotion origin="layout" path="M -2.5E-6 3.33333E-6 L 0.00365 0.15486 " pathEditMode="relative" rAng="0" ptsTypes="AA">
                                      <p:cBhvr>
                                        <p:cTn id="79" dur="1000" fill="hold"/>
                                        <p:tgtEl>
                                          <p:spTgt spid="123"/>
                                        </p:tgtEl>
                                        <p:attrNameLst>
                                          <p:attrName>ppt_x</p:attrName>
                                          <p:attrName>ppt_y</p:attrName>
                                        </p:attrNameLst>
                                      </p:cBhvr>
                                      <p:rCtr x="174" y="7731"/>
                                    </p:animMotion>
                                  </p:childTnLst>
                                </p:cTn>
                              </p:par>
                            </p:childTnLst>
                          </p:cTn>
                        </p:par>
                        <p:par>
                          <p:cTn id="80" fill="hold">
                            <p:stCondLst>
                              <p:cond delay="1000"/>
                            </p:stCondLst>
                            <p:childTnLst>
                              <p:par>
                                <p:cTn id="81" presetID="22" presetClass="entr" presetSubtype="8" fill="hold" nodeType="afterEffect">
                                  <p:stCondLst>
                                    <p:cond delay="0"/>
                                  </p:stCondLst>
                                  <p:childTnLst>
                                    <p:set>
                                      <p:cBhvr>
                                        <p:cTn id="82" dur="1" fill="hold">
                                          <p:stCondLst>
                                            <p:cond delay="0"/>
                                          </p:stCondLst>
                                        </p:cTn>
                                        <p:tgtEl>
                                          <p:spTgt spid="90"/>
                                        </p:tgtEl>
                                        <p:attrNameLst>
                                          <p:attrName>style.visibility</p:attrName>
                                        </p:attrNameLst>
                                      </p:cBhvr>
                                      <p:to>
                                        <p:strVal val="visible"/>
                                      </p:to>
                                    </p:set>
                                    <p:animEffect transition="in" filter="wipe(left)">
                                      <p:cBhvr>
                                        <p:cTn id="83" dur="500"/>
                                        <p:tgtEl>
                                          <p:spTgt spid="90"/>
                                        </p:tgtEl>
                                      </p:cBhvr>
                                    </p:animEffect>
                                  </p:childTnLst>
                                </p:cTn>
                              </p:par>
                            </p:childTnLst>
                          </p:cTn>
                        </p:par>
                      </p:childTnLst>
                    </p:cTn>
                  </p:par>
                  <p:par>
                    <p:cTn id="84" fill="hold">
                      <p:stCondLst>
                        <p:cond delay="indefinite"/>
                      </p:stCondLst>
                      <p:childTnLst>
                        <p:par>
                          <p:cTn id="85" fill="hold">
                            <p:stCondLst>
                              <p:cond delay="0"/>
                            </p:stCondLst>
                            <p:childTnLst>
                              <p:par>
                                <p:cTn id="86" presetID="47" presetClass="entr" presetSubtype="0" fill="hold" nodeType="clickEffect">
                                  <p:stCondLst>
                                    <p:cond delay="0"/>
                                  </p:stCondLst>
                                  <p:childTnLst>
                                    <p:set>
                                      <p:cBhvr>
                                        <p:cTn id="87" dur="1" fill="hold">
                                          <p:stCondLst>
                                            <p:cond delay="0"/>
                                          </p:stCondLst>
                                        </p:cTn>
                                        <p:tgtEl>
                                          <p:spTgt spid="5"/>
                                        </p:tgtEl>
                                        <p:attrNameLst>
                                          <p:attrName>style.visibility</p:attrName>
                                        </p:attrNameLst>
                                      </p:cBhvr>
                                      <p:to>
                                        <p:strVal val="visible"/>
                                      </p:to>
                                    </p:set>
                                    <p:animEffect transition="in" filter="fade">
                                      <p:cBhvr>
                                        <p:cTn id="88" dur="1000"/>
                                        <p:tgtEl>
                                          <p:spTgt spid="5"/>
                                        </p:tgtEl>
                                      </p:cBhvr>
                                    </p:animEffect>
                                    <p:anim calcmode="lin" valueType="num">
                                      <p:cBhvr>
                                        <p:cTn id="89" dur="1000" fill="hold"/>
                                        <p:tgtEl>
                                          <p:spTgt spid="5"/>
                                        </p:tgtEl>
                                        <p:attrNameLst>
                                          <p:attrName>ppt_x</p:attrName>
                                        </p:attrNameLst>
                                      </p:cBhvr>
                                      <p:tavLst>
                                        <p:tav tm="0">
                                          <p:val>
                                            <p:strVal val="#ppt_x"/>
                                          </p:val>
                                        </p:tav>
                                        <p:tav tm="100000">
                                          <p:val>
                                            <p:strVal val="#ppt_x"/>
                                          </p:val>
                                        </p:tav>
                                      </p:tavLst>
                                    </p:anim>
                                    <p:anim calcmode="lin" valueType="num">
                                      <p:cBhvr>
                                        <p:cTn id="90" dur="1000" fill="hold"/>
                                        <p:tgtEl>
                                          <p:spTgt spid="5"/>
                                        </p:tgtEl>
                                        <p:attrNameLst>
                                          <p:attrName>ppt_y</p:attrName>
                                        </p:attrNameLst>
                                      </p:cBhvr>
                                      <p:tavLst>
                                        <p:tav tm="0">
                                          <p:val>
                                            <p:strVal val="#ppt_y-.1"/>
                                          </p:val>
                                        </p:tav>
                                        <p:tav tm="100000">
                                          <p:val>
                                            <p:strVal val="#ppt_y"/>
                                          </p:val>
                                        </p:tav>
                                      </p:tavLst>
                                    </p:anim>
                                  </p:childTnLst>
                                </p:cTn>
                              </p:par>
                              <p:par>
                                <p:cTn id="91" presetID="10" presetClass="entr" presetSubtype="0" fill="hold" grpId="0" nodeType="withEffect">
                                  <p:stCondLst>
                                    <p:cond delay="500"/>
                                  </p:stCondLst>
                                  <p:childTnLst>
                                    <p:set>
                                      <p:cBhvr>
                                        <p:cTn id="92" dur="1" fill="hold">
                                          <p:stCondLst>
                                            <p:cond delay="0"/>
                                          </p:stCondLst>
                                        </p:cTn>
                                        <p:tgtEl>
                                          <p:spTgt spid="56"/>
                                        </p:tgtEl>
                                        <p:attrNameLst>
                                          <p:attrName>style.visibility</p:attrName>
                                        </p:attrNameLst>
                                      </p:cBhvr>
                                      <p:to>
                                        <p:strVal val="visible"/>
                                      </p:to>
                                    </p:set>
                                    <p:animEffect transition="in" filter="fade">
                                      <p:cBhvr>
                                        <p:cTn id="93" dur="500"/>
                                        <p:tgtEl>
                                          <p:spTgt spid="56"/>
                                        </p:tgtEl>
                                      </p:cBhvr>
                                    </p:animEffect>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1000"/>
                                        <p:tgtEl>
                                          <p:spTgt spid="33"/>
                                        </p:tgtEl>
                                      </p:cBhvr>
                                    </p:animEffect>
                                    <p:anim calcmode="lin" valueType="num">
                                      <p:cBhvr>
                                        <p:cTn id="99" dur="1000" fill="hold"/>
                                        <p:tgtEl>
                                          <p:spTgt spid="33"/>
                                        </p:tgtEl>
                                        <p:attrNameLst>
                                          <p:attrName>ppt_x</p:attrName>
                                        </p:attrNameLst>
                                      </p:cBhvr>
                                      <p:tavLst>
                                        <p:tav tm="0">
                                          <p:val>
                                            <p:strVal val="#ppt_x"/>
                                          </p:val>
                                        </p:tav>
                                        <p:tav tm="100000">
                                          <p:val>
                                            <p:strVal val="#ppt_x"/>
                                          </p:val>
                                        </p:tav>
                                      </p:tavLst>
                                    </p:anim>
                                    <p:anim calcmode="lin" valueType="num">
                                      <p:cBhvr>
                                        <p:cTn id="100" dur="1000" fill="hold"/>
                                        <p:tgtEl>
                                          <p:spTgt spid="33"/>
                                        </p:tgtEl>
                                        <p:attrNameLst>
                                          <p:attrName>ppt_y</p:attrName>
                                        </p:attrNameLst>
                                      </p:cBhvr>
                                      <p:tavLst>
                                        <p:tav tm="0">
                                          <p:val>
                                            <p:strVal val="#ppt_y+.1"/>
                                          </p:val>
                                        </p:tav>
                                        <p:tav tm="100000">
                                          <p:val>
                                            <p:strVal val="#ppt_y"/>
                                          </p:val>
                                        </p:tav>
                                      </p:tavLst>
                                    </p:anim>
                                  </p:childTnLst>
                                </p:cTn>
                              </p:par>
                              <p:par>
                                <p:cTn id="101" presetID="10" presetClass="entr" presetSubtype="0" fill="hold" grpId="0" nodeType="withEffect">
                                  <p:stCondLst>
                                    <p:cond delay="500"/>
                                  </p:stCondLst>
                                  <p:childTnLst>
                                    <p:set>
                                      <p:cBhvr>
                                        <p:cTn id="102" dur="1" fill="hold">
                                          <p:stCondLst>
                                            <p:cond delay="0"/>
                                          </p:stCondLst>
                                        </p:cTn>
                                        <p:tgtEl>
                                          <p:spTgt spid="91"/>
                                        </p:tgtEl>
                                        <p:attrNameLst>
                                          <p:attrName>style.visibility</p:attrName>
                                        </p:attrNameLst>
                                      </p:cBhvr>
                                      <p:to>
                                        <p:strVal val="visible"/>
                                      </p:to>
                                    </p:set>
                                    <p:animEffect transition="in" filter="fade">
                                      <p:cBhvr>
                                        <p:cTn id="103" dur="500"/>
                                        <p:tgtEl>
                                          <p:spTgt spid="91"/>
                                        </p:tgtEl>
                                      </p:cBhvr>
                                    </p:animEffect>
                                  </p:childTnLst>
                                </p:cTn>
                              </p:par>
                            </p:childTnLst>
                          </p:cTn>
                        </p:par>
                      </p:childTnLst>
                    </p:cTn>
                  </p:par>
                  <p:par>
                    <p:cTn id="104" fill="hold">
                      <p:stCondLst>
                        <p:cond delay="indefinite"/>
                      </p:stCondLst>
                      <p:childTnLst>
                        <p:par>
                          <p:cTn id="105" fill="hold">
                            <p:stCondLst>
                              <p:cond delay="0"/>
                            </p:stCondLst>
                            <p:childTnLst>
                              <p:par>
                                <p:cTn id="106" presetID="47" presetClass="entr" presetSubtype="0" fill="hold" nodeType="click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fade">
                                      <p:cBhvr>
                                        <p:cTn id="108" dur="1000"/>
                                        <p:tgtEl>
                                          <p:spTgt spid="34"/>
                                        </p:tgtEl>
                                      </p:cBhvr>
                                    </p:animEffect>
                                    <p:anim calcmode="lin" valueType="num">
                                      <p:cBhvr>
                                        <p:cTn id="109" dur="1000" fill="hold"/>
                                        <p:tgtEl>
                                          <p:spTgt spid="34"/>
                                        </p:tgtEl>
                                        <p:attrNameLst>
                                          <p:attrName>ppt_x</p:attrName>
                                        </p:attrNameLst>
                                      </p:cBhvr>
                                      <p:tavLst>
                                        <p:tav tm="0">
                                          <p:val>
                                            <p:strVal val="#ppt_x"/>
                                          </p:val>
                                        </p:tav>
                                        <p:tav tm="100000">
                                          <p:val>
                                            <p:strVal val="#ppt_x"/>
                                          </p:val>
                                        </p:tav>
                                      </p:tavLst>
                                    </p:anim>
                                    <p:anim calcmode="lin" valueType="num">
                                      <p:cBhvr>
                                        <p:cTn id="110" dur="1000" fill="hold"/>
                                        <p:tgtEl>
                                          <p:spTgt spid="34"/>
                                        </p:tgtEl>
                                        <p:attrNameLst>
                                          <p:attrName>ppt_y</p:attrName>
                                        </p:attrNameLst>
                                      </p:cBhvr>
                                      <p:tavLst>
                                        <p:tav tm="0">
                                          <p:val>
                                            <p:strVal val="#ppt_y-.1"/>
                                          </p:val>
                                        </p:tav>
                                        <p:tav tm="100000">
                                          <p:val>
                                            <p:strVal val="#ppt_y"/>
                                          </p:val>
                                        </p:tav>
                                      </p:tavLst>
                                    </p:anim>
                                  </p:childTnLst>
                                </p:cTn>
                              </p:par>
                              <p:par>
                                <p:cTn id="111" presetID="10" presetClass="entr" presetSubtype="0" fill="hold" grpId="0" nodeType="withEffect">
                                  <p:stCondLst>
                                    <p:cond delay="500"/>
                                  </p:stCondLst>
                                  <p:childTnLst>
                                    <p:set>
                                      <p:cBhvr>
                                        <p:cTn id="112" dur="1" fill="hold">
                                          <p:stCondLst>
                                            <p:cond delay="0"/>
                                          </p:stCondLst>
                                        </p:cTn>
                                        <p:tgtEl>
                                          <p:spTgt spid="112"/>
                                        </p:tgtEl>
                                        <p:attrNameLst>
                                          <p:attrName>style.visibility</p:attrName>
                                        </p:attrNameLst>
                                      </p:cBhvr>
                                      <p:to>
                                        <p:strVal val="visible"/>
                                      </p:to>
                                    </p:set>
                                    <p:animEffect transition="in" filter="fade">
                                      <p:cBhvr>
                                        <p:cTn id="113" dur="500"/>
                                        <p:tgtEl>
                                          <p:spTgt spid="112"/>
                                        </p:tgtEl>
                                      </p:cBhvr>
                                    </p:animEffect>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nodeType="clickEffect">
                                  <p:stCondLst>
                                    <p:cond delay="0"/>
                                  </p:stCondLst>
                                  <p:childTnLst>
                                    <p:set>
                                      <p:cBhvr>
                                        <p:cTn id="117" dur="1" fill="hold">
                                          <p:stCondLst>
                                            <p:cond delay="0"/>
                                          </p:stCondLst>
                                        </p:cTn>
                                        <p:tgtEl>
                                          <p:spTgt spid="11"/>
                                        </p:tgtEl>
                                        <p:attrNameLst>
                                          <p:attrName>style.visibility</p:attrName>
                                        </p:attrNameLst>
                                      </p:cBhvr>
                                      <p:to>
                                        <p:strVal val="visible"/>
                                      </p:to>
                                    </p:set>
                                    <p:animEffect transition="in" filter="fade">
                                      <p:cBhvr>
                                        <p:cTn id="118" dur="1000"/>
                                        <p:tgtEl>
                                          <p:spTgt spid="11"/>
                                        </p:tgtEl>
                                      </p:cBhvr>
                                    </p:animEffect>
                                    <p:anim calcmode="lin" valueType="num">
                                      <p:cBhvr>
                                        <p:cTn id="119" dur="1000" fill="hold"/>
                                        <p:tgtEl>
                                          <p:spTgt spid="11"/>
                                        </p:tgtEl>
                                        <p:attrNameLst>
                                          <p:attrName>ppt_x</p:attrName>
                                        </p:attrNameLst>
                                      </p:cBhvr>
                                      <p:tavLst>
                                        <p:tav tm="0">
                                          <p:val>
                                            <p:strVal val="#ppt_x"/>
                                          </p:val>
                                        </p:tav>
                                        <p:tav tm="100000">
                                          <p:val>
                                            <p:strVal val="#ppt_x"/>
                                          </p:val>
                                        </p:tav>
                                      </p:tavLst>
                                    </p:anim>
                                    <p:anim calcmode="lin" valueType="num">
                                      <p:cBhvr>
                                        <p:cTn id="120" dur="1000" fill="hold"/>
                                        <p:tgtEl>
                                          <p:spTgt spid="11"/>
                                        </p:tgtEl>
                                        <p:attrNameLst>
                                          <p:attrName>ppt_y</p:attrName>
                                        </p:attrNameLst>
                                      </p:cBhvr>
                                      <p:tavLst>
                                        <p:tav tm="0">
                                          <p:val>
                                            <p:strVal val="#ppt_y+.1"/>
                                          </p:val>
                                        </p:tav>
                                        <p:tav tm="100000">
                                          <p:val>
                                            <p:strVal val="#ppt_y"/>
                                          </p:val>
                                        </p:tav>
                                      </p:tavLst>
                                    </p:anim>
                                  </p:childTnLst>
                                </p:cTn>
                              </p:par>
                              <p:par>
                                <p:cTn id="121" presetID="10" presetClass="entr" presetSubtype="0" fill="hold" grpId="0" nodeType="withEffect">
                                  <p:stCondLst>
                                    <p:cond delay="500"/>
                                  </p:stCondLst>
                                  <p:childTnLst>
                                    <p:set>
                                      <p:cBhvr>
                                        <p:cTn id="122" dur="1" fill="hold">
                                          <p:stCondLst>
                                            <p:cond delay="0"/>
                                          </p:stCondLst>
                                        </p:cTn>
                                        <p:tgtEl>
                                          <p:spTgt spid="70"/>
                                        </p:tgtEl>
                                        <p:attrNameLst>
                                          <p:attrName>style.visibility</p:attrName>
                                        </p:attrNameLst>
                                      </p:cBhvr>
                                      <p:to>
                                        <p:strVal val="visible"/>
                                      </p:to>
                                    </p:set>
                                    <p:animEffect transition="in" filter="fade">
                                      <p:cBhvr>
                                        <p:cTn id="123"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p:bldP spid="123" grpId="1"/>
      <p:bldP spid="71" grpId="0"/>
      <p:bldP spid="62" grpId="0"/>
      <p:bldP spid="65" grpId="0"/>
      <p:bldP spid="3" grpId="0" animBg="1"/>
      <p:bldP spid="70" grpId="0"/>
      <p:bldP spid="56" grpId="0"/>
      <p:bldP spid="74" grpId="0"/>
      <p:bldP spid="72" grpId="0"/>
      <p:bldP spid="75" grpId="0"/>
      <p:bldP spid="67" grpId="0"/>
      <p:bldP spid="112" grpId="0"/>
      <p:bldP spid="113" grpId="0"/>
      <p:bldP spid="9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Defining External Partnerships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a:bodyPr>
          <a:lstStyle/>
          <a:p>
            <a:r>
              <a:rPr lang="en-US" dirty="0"/>
              <a:t>Strategic, not transactional relationships</a:t>
            </a:r>
          </a:p>
          <a:p>
            <a:r>
              <a:rPr lang="en-US" dirty="0"/>
              <a:t>Align with mission and ROI </a:t>
            </a:r>
            <a:r>
              <a:rPr lang="en-US" dirty="0" smtClean="0"/>
              <a:t>goals</a:t>
            </a:r>
            <a:endParaRPr lang="en-US" dirty="0"/>
          </a:p>
          <a:p>
            <a:pPr lvl="1"/>
            <a:r>
              <a:rPr lang="en-US" sz="3200" dirty="0" smtClean="0"/>
              <a:t>Vendor partnerships</a:t>
            </a:r>
          </a:p>
          <a:p>
            <a:pPr lvl="1"/>
            <a:r>
              <a:rPr lang="en-US" sz="3200" dirty="0" smtClean="0"/>
              <a:t>Revenue cycle management services</a:t>
            </a:r>
          </a:p>
          <a:p>
            <a:pPr lvl="1"/>
            <a:r>
              <a:rPr lang="en-US" sz="3200" dirty="0" smtClean="0"/>
              <a:t>Supply chain outsourcing</a:t>
            </a:r>
          </a:p>
          <a:p>
            <a:pPr lvl="1"/>
            <a:r>
              <a:rPr lang="en-US" sz="3200" dirty="0" smtClean="0"/>
              <a:t>Shared services and GPOs</a:t>
            </a:r>
          </a:p>
          <a:p>
            <a:pPr lvl="1"/>
            <a:r>
              <a:rPr lang="en-US" sz="3200" dirty="0" smtClean="0"/>
              <a:t>IT and data analytics collaborations</a:t>
            </a:r>
          </a:p>
          <a:p>
            <a:pPr marL="0" indent="0">
              <a:buNone/>
            </a:pPr>
            <a:endParaRPr lang="en-US" dirty="0" smtClean="0"/>
          </a:p>
          <a:p>
            <a:endParaRPr lang="en-US" dirty="0" smtClean="0"/>
          </a:p>
        </p:txBody>
      </p:sp>
    </p:spTree>
    <p:extLst>
      <p:ext uri="{BB962C8B-B14F-4D97-AF65-F5344CB8AC3E}">
        <p14:creationId xmlns:p14="http://schemas.microsoft.com/office/powerpoint/2010/main" val="5517961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Pre-partnership Analysis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43276" y="1477962"/>
            <a:ext cx="8672123" cy="4770438"/>
          </a:xfrm>
        </p:spPr>
        <p:txBody>
          <a:bodyPr>
            <a:normAutofit fontScale="70000" lnSpcReduction="20000"/>
          </a:bodyPr>
          <a:lstStyle/>
          <a:p>
            <a:r>
              <a:rPr lang="en-US" dirty="0"/>
              <a:t>Taking us a step back before moving to vendor partners: </a:t>
            </a:r>
          </a:p>
          <a:p>
            <a:pPr lvl="0"/>
            <a:r>
              <a:rPr lang="en-US" dirty="0"/>
              <a:t>Leverage EMR to fullest capabilities – drop downs, review of all fields – revisit former requests</a:t>
            </a:r>
          </a:p>
          <a:p>
            <a:pPr lvl="0"/>
            <a:r>
              <a:rPr lang="en-US" dirty="0"/>
              <a:t>Review Payer Master File/Insurance Dictionary to reduce number of health plans – leads to error</a:t>
            </a:r>
          </a:p>
          <a:p>
            <a:pPr lvl="0"/>
            <a:r>
              <a:rPr lang="en-US" dirty="0"/>
              <a:t>Reducing clicks, touchpoints, and options reduces error</a:t>
            </a:r>
          </a:p>
          <a:p>
            <a:pPr lvl="0"/>
            <a:r>
              <a:rPr lang="en-US" dirty="0"/>
              <a:t>Ensure streamlined process internally before working with vendor to identify true need and gaps</a:t>
            </a:r>
          </a:p>
          <a:p>
            <a:pPr lvl="0"/>
            <a:r>
              <a:rPr lang="en-US" dirty="0"/>
              <a:t>Review all contracts to understand current vendors in place and expected outcomes are being delivered</a:t>
            </a:r>
          </a:p>
          <a:p>
            <a:pPr lvl="0"/>
            <a:r>
              <a:rPr lang="en-US" dirty="0"/>
              <a:t>Ensure organization alignment in place for success – executive sponsor, IT resources available, does budget allow, realistic timeline </a:t>
            </a:r>
            <a:r>
              <a:rPr lang="en-US" dirty="0" err="1"/>
              <a:t>etc</a:t>
            </a:r>
            <a:endParaRPr lang="en-US" dirty="0"/>
          </a:p>
          <a:p>
            <a:pPr lvl="0"/>
            <a:r>
              <a:rPr lang="en-US" dirty="0"/>
              <a:t>Work toward centralized teams/process throughout org – bring hospital and clinic teams together for long term gains and success</a:t>
            </a:r>
          </a:p>
          <a:p>
            <a:pPr marL="0" indent="0">
              <a:buNone/>
            </a:pPr>
            <a:endParaRPr lang="en-US" dirty="0"/>
          </a:p>
          <a:p>
            <a:pPr marL="0" indent="0">
              <a:buNone/>
            </a:pPr>
            <a:endParaRPr lang="en-US" sz="3200" dirty="0" smtClean="0"/>
          </a:p>
          <a:p>
            <a:pPr marL="0" indent="0">
              <a:buNone/>
            </a:pPr>
            <a:endParaRPr lang="en-US" dirty="0" smtClean="0"/>
          </a:p>
          <a:p>
            <a:endParaRPr lang="en-US" dirty="0" smtClean="0"/>
          </a:p>
        </p:txBody>
      </p:sp>
    </p:spTree>
    <p:extLst>
      <p:ext uri="{BB962C8B-B14F-4D97-AF65-F5344CB8AC3E}">
        <p14:creationId xmlns:p14="http://schemas.microsoft.com/office/powerpoint/2010/main" val="1780016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06" y="533400"/>
            <a:ext cx="8229600" cy="944562"/>
          </a:xfrm>
        </p:spPr>
        <p:txBody>
          <a:bodyPr/>
          <a:lstStyle/>
          <a:p>
            <a:r>
              <a:rPr lang="en-US" dirty="0" smtClean="0"/>
              <a:t>Shared EMR Awareness</a:t>
            </a:r>
            <a:endParaRPr lang="en-US" dirty="0"/>
          </a:p>
        </p:txBody>
      </p:sp>
      <p:sp>
        <p:nvSpPr>
          <p:cNvPr id="4" name="Content Placeholder 2">
            <a:extLst>
              <a:ext uri="{FF2B5EF4-FFF2-40B4-BE49-F238E27FC236}">
                <a16:creationId xmlns:a16="http://schemas.microsoft.com/office/drawing/2014/main" id="{B31D5986-B247-4C92-AE47-11F25F540B3C}"/>
              </a:ext>
            </a:extLst>
          </p:cNvPr>
          <p:cNvSpPr>
            <a:spLocks noGrp="1"/>
          </p:cNvSpPr>
          <p:nvPr>
            <p:ph idx="1"/>
          </p:nvPr>
        </p:nvSpPr>
        <p:spPr>
          <a:xfrm>
            <a:off x="289944" y="838200"/>
            <a:ext cx="8672123" cy="4770438"/>
          </a:xfrm>
        </p:spPr>
        <p:txBody>
          <a:bodyPr>
            <a:normAutofit fontScale="92500" lnSpcReduction="20000"/>
          </a:bodyPr>
          <a:lstStyle/>
          <a:p>
            <a:pPr marL="0" indent="0">
              <a:buNone/>
            </a:pPr>
            <a:r>
              <a:rPr lang="en-US" dirty="0"/>
              <a:t> </a:t>
            </a:r>
          </a:p>
          <a:p>
            <a:pPr marL="0" indent="0">
              <a:buNone/>
            </a:pPr>
            <a:endParaRPr lang="en-US" sz="3200" dirty="0" smtClean="0"/>
          </a:p>
          <a:p>
            <a:pPr lvl="0"/>
            <a:r>
              <a:rPr lang="en-US" dirty="0"/>
              <a:t>R</a:t>
            </a:r>
            <a:r>
              <a:rPr lang="en-US" dirty="0" smtClean="0"/>
              <a:t>egarding </a:t>
            </a:r>
            <a:r>
              <a:rPr lang="en-US" dirty="0"/>
              <a:t>Cerner CW or Epic Community Connect shared environments:</a:t>
            </a:r>
          </a:p>
          <a:p>
            <a:pPr lvl="1">
              <a:buFont typeface="Courier New" panose="02070309020205020404" pitchFamily="49" charset="0"/>
              <a:buChar char="o"/>
            </a:pPr>
            <a:r>
              <a:rPr lang="en-US" dirty="0"/>
              <a:t>How smaller hospitals “rent” and are limited in what is truly available in their environment. Can actually further restrict smaller hospital. </a:t>
            </a:r>
          </a:p>
          <a:p>
            <a:pPr lvl="1">
              <a:buFont typeface="Courier New" panose="02070309020205020404" pitchFamily="49" charset="0"/>
              <a:buChar char="o"/>
            </a:pPr>
            <a:r>
              <a:rPr lang="en-US" dirty="0"/>
              <a:t>Smaller hospital can not easily make tech decisions requiring approval from larger health system related to HL7/SIU, </a:t>
            </a:r>
            <a:r>
              <a:rPr lang="en-US" dirty="0" err="1"/>
              <a:t>etc</a:t>
            </a:r>
            <a:endParaRPr lang="en-US" dirty="0"/>
          </a:p>
          <a:p>
            <a:pPr lvl="1">
              <a:buFont typeface="Courier New" panose="02070309020205020404" pitchFamily="49" charset="0"/>
              <a:buChar char="o"/>
            </a:pPr>
            <a:r>
              <a:rPr lang="en-US" dirty="0"/>
              <a:t>Confirm number of applications within EMR team members will need to access</a:t>
            </a:r>
          </a:p>
          <a:p>
            <a:pPr marL="0" indent="0">
              <a:buNone/>
            </a:pPr>
            <a:endParaRPr lang="en-US" dirty="0" smtClean="0"/>
          </a:p>
          <a:p>
            <a:endParaRPr lang="en-US" dirty="0" smtClean="0"/>
          </a:p>
        </p:txBody>
      </p:sp>
    </p:spTree>
    <p:extLst>
      <p:ext uri="{BB962C8B-B14F-4D97-AF65-F5344CB8AC3E}">
        <p14:creationId xmlns:p14="http://schemas.microsoft.com/office/powerpoint/2010/main" val="26064181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9991</TotalTime>
  <Words>1199</Words>
  <Application>Microsoft Office PowerPoint</Application>
  <PresentationFormat>On-screen Show (4:3)</PresentationFormat>
  <Paragraphs>183</Paragraphs>
  <Slides>18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Courier New</vt:lpstr>
      <vt:lpstr>Lato Light</vt:lpstr>
      <vt:lpstr>Office Theme</vt:lpstr>
      <vt:lpstr>Driving Financial Efficiency through External Partnerships</vt:lpstr>
      <vt:lpstr>Session Objectives</vt:lpstr>
      <vt:lpstr>Alicia Pull String Phrases</vt:lpstr>
      <vt:lpstr>Shifting to a Patient Friendly Revenue Cycle</vt:lpstr>
      <vt:lpstr>Traditional front-end healthcare experience</vt:lpstr>
      <vt:lpstr>Key elements of the modern consumer healthcare experience</vt:lpstr>
      <vt:lpstr>Defining External Partnerships</vt:lpstr>
      <vt:lpstr>Pre-partnership Analysis</vt:lpstr>
      <vt:lpstr>Shared EMR Awareness</vt:lpstr>
      <vt:lpstr>Choosing a Vendor Partner</vt:lpstr>
      <vt:lpstr>Questions to Ask</vt:lpstr>
      <vt:lpstr>Benefits of Strategic Partnerships</vt:lpstr>
      <vt:lpstr>Types of High-Value Partnerships</vt:lpstr>
      <vt:lpstr>Risk and Governance Framework</vt:lpstr>
      <vt:lpstr>Common Pitfalls</vt:lpstr>
      <vt:lpstr>Roadmap to Implementation</vt:lpstr>
      <vt:lpstr>Key Success Factors</vt:lpstr>
      <vt:lpstr> Questions?   </vt:lpstr>
    </vt:vector>
  </TitlesOfParts>
  <Company>Lake Regional Health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mhendrickson</dc:creator>
  <cp:lastModifiedBy>Auman, Alicia</cp:lastModifiedBy>
  <cp:revision>124</cp:revision>
  <dcterms:created xsi:type="dcterms:W3CDTF">2015-03-09T14:32:59Z</dcterms:created>
  <dcterms:modified xsi:type="dcterms:W3CDTF">2025-11-13T23:24:40Z</dcterms:modified>
</cp:coreProperties>
</file>